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7" r:id="rId2"/>
    <p:sldId id="272" r:id="rId3"/>
    <p:sldId id="373" r:id="rId4"/>
    <p:sldId id="368" r:id="rId5"/>
    <p:sldId id="428" r:id="rId6"/>
    <p:sldId id="369" r:id="rId7"/>
    <p:sldId id="437" r:id="rId8"/>
    <p:sldId id="370" r:id="rId9"/>
    <p:sldId id="439" r:id="rId10"/>
    <p:sldId id="371" r:id="rId11"/>
    <p:sldId id="441" r:id="rId12"/>
    <p:sldId id="269" r:id="rId13"/>
    <p:sldId id="271" r:id="rId14"/>
    <p:sldId id="283" r:id="rId15"/>
    <p:sldId id="324" r:id="rId16"/>
    <p:sldId id="325" r:id="rId17"/>
    <p:sldId id="327" r:id="rId18"/>
    <p:sldId id="328" r:id="rId19"/>
    <p:sldId id="329" r:id="rId20"/>
    <p:sldId id="331" r:id="rId21"/>
    <p:sldId id="332" r:id="rId22"/>
    <p:sldId id="333" r:id="rId23"/>
    <p:sldId id="347" r:id="rId24"/>
    <p:sldId id="348" r:id="rId25"/>
    <p:sldId id="320" r:id="rId26"/>
    <p:sldId id="372" r:id="rId27"/>
    <p:sldId id="432" r:id="rId28"/>
    <p:sldId id="374" r:id="rId29"/>
    <p:sldId id="377" r:id="rId30"/>
    <p:sldId id="434" r:id="rId31"/>
    <p:sldId id="435" r:id="rId32"/>
    <p:sldId id="436" r:id="rId33"/>
    <p:sldId id="322" r:id="rId34"/>
    <p:sldId id="409" r:id="rId35"/>
    <p:sldId id="410" r:id="rId36"/>
    <p:sldId id="419" r:id="rId37"/>
    <p:sldId id="420" r:id="rId38"/>
    <p:sldId id="421" r:id="rId39"/>
    <p:sldId id="422" r:id="rId40"/>
    <p:sldId id="423" r:id="rId41"/>
    <p:sldId id="424" r:id="rId42"/>
    <p:sldId id="425" r:id="rId43"/>
    <p:sldId id="426" r:id="rId44"/>
    <p:sldId id="378" r:id="rId45"/>
    <p:sldId id="303" r:id="rId46"/>
    <p:sldId id="379" r:id="rId47"/>
    <p:sldId id="365" r:id="rId48"/>
    <p:sldId id="380" r:id="rId49"/>
    <p:sldId id="381" r:id="rId50"/>
    <p:sldId id="382" r:id="rId51"/>
    <p:sldId id="343" r:id="rId52"/>
    <p:sldId id="384" r:id="rId53"/>
    <p:sldId id="385" r:id="rId54"/>
    <p:sldId id="386" r:id="rId55"/>
    <p:sldId id="387" r:id="rId56"/>
    <p:sldId id="388" r:id="rId57"/>
    <p:sldId id="389" r:id="rId58"/>
    <p:sldId id="390" r:id="rId59"/>
    <p:sldId id="391" r:id="rId60"/>
    <p:sldId id="392" r:id="rId61"/>
    <p:sldId id="393" r:id="rId62"/>
    <p:sldId id="394" r:id="rId63"/>
    <p:sldId id="395" r:id="rId64"/>
    <p:sldId id="396" r:id="rId65"/>
    <p:sldId id="397" r:id="rId66"/>
    <p:sldId id="398" r:id="rId67"/>
    <p:sldId id="399" r:id="rId68"/>
    <p:sldId id="307" r:id="rId69"/>
    <p:sldId id="442" r:id="rId70"/>
    <p:sldId id="309" r:id="rId7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662" autoAdjust="0"/>
  </p:normalViewPr>
  <p:slideViewPr>
    <p:cSldViewPr>
      <p:cViewPr>
        <p:scale>
          <a:sx n="66" d="100"/>
          <a:sy n="66" d="100"/>
        </p:scale>
        <p:origin x="-752" y="-56"/>
      </p:cViewPr>
      <p:guideLst>
        <p:guide orient="horz" pos="2160"/>
        <p:guide pos="2880"/>
      </p:guideLst>
    </p:cSldViewPr>
  </p:slideViewPr>
  <p:notesTextViewPr>
    <p:cViewPr>
      <p:scale>
        <a:sx n="1" d="1"/>
        <a:sy n="1" d="1"/>
      </p:scale>
      <p:origin x="0" y="0"/>
    </p:cViewPr>
  </p:notesTextViewPr>
  <p:sorterViewPr>
    <p:cViewPr>
      <p:scale>
        <a:sx n="66" d="100"/>
        <a:sy n="66" d="100"/>
      </p:scale>
      <p:origin x="0" y="51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F3BD7A-36DC-4DBC-B964-52A18FD121FC}" type="datetimeFigureOut">
              <a:rPr lang="id-ID" smtClean="0"/>
              <a:t>12/5/14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EAC54D-301F-449E-B112-10AAA6E1AB2B}" type="slidenum">
              <a:rPr lang="id-ID" smtClean="0"/>
              <a:t>‹#›</a:t>
            </a:fld>
            <a:endParaRPr lang="id-ID"/>
          </a:p>
        </p:txBody>
      </p:sp>
    </p:spTree>
    <p:extLst>
      <p:ext uri="{BB962C8B-B14F-4D97-AF65-F5344CB8AC3E}">
        <p14:creationId xmlns:p14="http://schemas.microsoft.com/office/powerpoint/2010/main" val="241852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17583-899E-46A2-8B5B-5D37FB9796CA}" type="slidenum">
              <a:rPr lang="en-US" smtClean="0"/>
              <a:pPr/>
              <a:t>20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367D879-77DA-4164-A9F9-3FC609FFDA99}" type="datetimeFigureOut">
              <a:rPr lang="id-ID" smtClean="0"/>
              <a:t>12/5/14</a:t>
            </a:fld>
            <a:endParaRPr lang="id-ID"/>
          </a:p>
        </p:txBody>
      </p:sp>
      <p:sp>
        <p:nvSpPr>
          <p:cNvPr id="2" name="Footer Placeholder 1"/>
          <p:cNvSpPr>
            <a:spLocks noGrp="1"/>
          </p:cNvSpPr>
          <p:nvPr>
            <p:ph type="ftr" sz="quarter" idx="11"/>
          </p:nvPr>
        </p:nvSpPr>
        <p:spPr/>
        <p:txBody>
          <a:bodyPr/>
          <a:lstStyle/>
          <a:p>
            <a:endParaRPr lang="id-ID"/>
          </a:p>
        </p:txBody>
      </p:sp>
      <p:sp>
        <p:nvSpPr>
          <p:cNvPr id="15" name="Slide Number Placeholder 14"/>
          <p:cNvSpPr>
            <a:spLocks noGrp="1"/>
          </p:cNvSpPr>
          <p:nvPr>
            <p:ph type="sldNum" sz="quarter" idx="12"/>
          </p:nvPr>
        </p:nvSpPr>
        <p:spPr>
          <a:xfrm>
            <a:off x="8229600" y="6473952"/>
            <a:ext cx="758952" cy="246888"/>
          </a:xfrm>
        </p:spPr>
        <p:txBody>
          <a:bodyPr/>
          <a:lstStyle/>
          <a:p>
            <a:fld id="{020095C9-4631-47F0-8504-20B8AE0532AD}"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67D879-77DA-4164-A9F9-3FC609FFDA99}" type="datetimeFigureOut">
              <a:rPr lang="id-ID" smtClean="0"/>
              <a:t>12/5/14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20095C9-4631-47F0-8504-20B8AE0532AD}"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67D879-77DA-4164-A9F9-3FC609FFDA99}" type="datetimeFigureOut">
              <a:rPr lang="id-ID" smtClean="0"/>
              <a:t>12/5/14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20095C9-4631-47F0-8504-20B8AE0532AD}"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367D879-77DA-4164-A9F9-3FC609FFDA99}" type="datetimeFigureOut">
              <a:rPr lang="id-ID" smtClean="0"/>
              <a:t>12/5/14</a:t>
            </a:fld>
            <a:endParaRPr lang="id-ID"/>
          </a:p>
        </p:txBody>
      </p:sp>
      <p:sp>
        <p:nvSpPr>
          <p:cNvPr id="19" name="Footer Placeholder 18"/>
          <p:cNvSpPr>
            <a:spLocks noGrp="1"/>
          </p:cNvSpPr>
          <p:nvPr>
            <p:ph type="ftr" sz="quarter" idx="11"/>
          </p:nvPr>
        </p:nvSpPr>
        <p:spPr>
          <a:xfrm>
            <a:off x="3581400" y="76200"/>
            <a:ext cx="2895600" cy="288925"/>
          </a:xfrm>
        </p:spPr>
        <p:txBody>
          <a:bodyPr/>
          <a:lstStyle/>
          <a:p>
            <a:endParaRPr lang="id-ID"/>
          </a:p>
        </p:txBody>
      </p:sp>
      <p:sp>
        <p:nvSpPr>
          <p:cNvPr id="16" name="Slide Number Placeholder 15"/>
          <p:cNvSpPr>
            <a:spLocks noGrp="1"/>
          </p:cNvSpPr>
          <p:nvPr>
            <p:ph type="sldNum" sz="quarter" idx="12"/>
          </p:nvPr>
        </p:nvSpPr>
        <p:spPr>
          <a:xfrm>
            <a:off x="8229600" y="6473952"/>
            <a:ext cx="758952" cy="246888"/>
          </a:xfrm>
        </p:spPr>
        <p:txBody>
          <a:bodyPr/>
          <a:lstStyle/>
          <a:p>
            <a:fld id="{020095C9-4631-47F0-8504-20B8AE0532AD}"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367D879-77DA-4164-A9F9-3FC609FFDA99}" type="datetimeFigureOut">
              <a:rPr lang="id-ID" smtClean="0"/>
              <a:t>12/5/14</a:t>
            </a:fld>
            <a:endParaRPr lang="id-ID"/>
          </a:p>
        </p:txBody>
      </p:sp>
      <p:sp>
        <p:nvSpPr>
          <p:cNvPr id="11" name="Footer Placeholder 10"/>
          <p:cNvSpPr>
            <a:spLocks noGrp="1"/>
          </p:cNvSpPr>
          <p:nvPr>
            <p:ph type="ftr" sz="quarter" idx="11"/>
          </p:nvPr>
        </p:nvSpPr>
        <p:spPr/>
        <p:txBody>
          <a:bodyPr/>
          <a:lstStyle/>
          <a:p>
            <a:endParaRPr lang="id-ID"/>
          </a:p>
        </p:txBody>
      </p:sp>
      <p:sp>
        <p:nvSpPr>
          <p:cNvPr id="16" name="Slide Number Placeholder 15"/>
          <p:cNvSpPr>
            <a:spLocks noGrp="1"/>
          </p:cNvSpPr>
          <p:nvPr>
            <p:ph type="sldNum" sz="quarter" idx="12"/>
          </p:nvPr>
        </p:nvSpPr>
        <p:spPr/>
        <p:txBody>
          <a:bodyPr/>
          <a:lstStyle/>
          <a:p>
            <a:fld id="{020095C9-4631-47F0-8504-20B8AE0532AD}" type="slidenum">
              <a:rPr lang="id-ID" smtClean="0"/>
              <a:t>‹#›</a:t>
            </a:fld>
            <a:endParaRPr lang="id-ID"/>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367D879-77DA-4164-A9F9-3FC609FFDA99}" type="datetimeFigureOut">
              <a:rPr lang="id-ID" smtClean="0"/>
              <a:t>12/5/14</a:t>
            </a:fld>
            <a:endParaRPr lang="id-ID"/>
          </a:p>
        </p:txBody>
      </p:sp>
      <p:sp>
        <p:nvSpPr>
          <p:cNvPr id="10" name="Footer Placeholder 9"/>
          <p:cNvSpPr>
            <a:spLocks noGrp="1"/>
          </p:cNvSpPr>
          <p:nvPr>
            <p:ph type="ftr" sz="quarter" idx="11"/>
          </p:nvPr>
        </p:nvSpPr>
        <p:spPr/>
        <p:txBody>
          <a:bodyPr/>
          <a:lstStyle/>
          <a:p>
            <a:endParaRPr lang="id-ID"/>
          </a:p>
        </p:txBody>
      </p:sp>
      <p:sp>
        <p:nvSpPr>
          <p:cNvPr id="31" name="Slide Number Placeholder 30"/>
          <p:cNvSpPr>
            <a:spLocks noGrp="1"/>
          </p:cNvSpPr>
          <p:nvPr>
            <p:ph type="sldNum" sz="quarter" idx="12"/>
          </p:nvPr>
        </p:nvSpPr>
        <p:spPr/>
        <p:txBody>
          <a:bodyPr/>
          <a:lstStyle/>
          <a:p>
            <a:fld id="{020095C9-4631-47F0-8504-20B8AE0532AD}"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367D879-77DA-4164-A9F9-3FC609FFDA99}" type="datetimeFigureOut">
              <a:rPr lang="id-ID" smtClean="0"/>
              <a:t>12/5/14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229600" y="6477000"/>
            <a:ext cx="762000" cy="246888"/>
          </a:xfrm>
        </p:spPr>
        <p:txBody>
          <a:bodyPr/>
          <a:lstStyle/>
          <a:p>
            <a:fld id="{020095C9-4631-47F0-8504-20B8AE0532AD}" type="slidenum">
              <a:rPr lang="id-ID" smtClean="0"/>
              <a:t>‹#›</a:t>
            </a:fld>
            <a:endParaRPr lang="id-ID"/>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367D879-77DA-4164-A9F9-3FC609FFDA99}" type="datetimeFigureOut">
              <a:rPr lang="id-ID" smtClean="0"/>
              <a:t>12/5/14</a:t>
            </a:fld>
            <a:endParaRPr lang="id-ID"/>
          </a:p>
        </p:txBody>
      </p:sp>
      <p:sp>
        <p:nvSpPr>
          <p:cNvPr id="21" name="Footer Placeholder 20"/>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20095C9-4631-47F0-8504-20B8AE0532AD}"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67D879-77DA-4164-A9F9-3FC609FFDA99}" type="datetimeFigureOut">
              <a:rPr lang="id-ID" smtClean="0"/>
              <a:t>12/5/14</a:t>
            </a:fld>
            <a:endParaRPr lang="id-ID"/>
          </a:p>
        </p:txBody>
      </p:sp>
      <p:sp>
        <p:nvSpPr>
          <p:cNvPr id="24" name="Footer Placeholder 23"/>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20095C9-4631-47F0-8504-20B8AE0532AD}"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367D879-77DA-4164-A9F9-3FC609FFDA99}" type="datetimeFigureOut">
              <a:rPr lang="id-ID" smtClean="0"/>
              <a:t>12/5/14</a:t>
            </a:fld>
            <a:endParaRPr lang="id-ID"/>
          </a:p>
        </p:txBody>
      </p:sp>
      <p:sp>
        <p:nvSpPr>
          <p:cNvPr id="29" name="Footer Placeholder 28"/>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20095C9-4631-47F0-8504-20B8AE0532AD}"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367D879-77DA-4164-A9F9-3FC609FFDA99}" type="datetimeFigureOut">
              <a:rPr lang="id-ID" smtClean="0"/>
              <a:t>12/5/14</a:t>
            </a:fld>
            <a:endParaRPr lang="id-ID"/>
          </a:p>
        </p:txBody>
      </p:sp>
      <p:sp>
        <p:nvSpPr>
          <p:cNvPr id="5" name="Footer Placeholder 4"/>
          <p:cNvSpPr>
            <a:spLocks noGrp="1"/>
          </p:cNvSpPr>
          <p:nvPr>
            <p:ph type="ftr" sz="quarter" idx="11"/>
          </p:nvPr>
        </p:nvSpPr>
        <p:spPr/>
        <p:txBody>
          <a:bodyPr/>
          <a:lstStyle/>
          <a:p>
            <a:endParaRPr lang="id-ID"/>
          </a:p>
        </p:txBody>
      </p:sp>
      <p:sp>
        <p:nvSpPr>
          <p:cNvPr id="31" name="Slide Number Placeholder 30"/>
          <p:cNvSpPr>
            <a:spLocks noGrp="1"/>
          </p:cNvSpPr>
          <p:nvPr>
            <p:ph type="sldNum" sz="quarter" idx="12"/>
          </p:nvPr>
        </p:nvSpPr>
        <p:spPr/>
        <p:txBody>
          <a:bodyPr/>
          <a:lstStyle/>
          <a:p>
            <a:fld id="{020095C9-4631-47F0-8504-20B8AE0532AD}" type="slidenum">
              <a:rPr lang="id-ID" smtClean="0"/>
              <a:t>‹#›</a:t>
            </a:fld>
            <a:endParaRPr lang="id-ID"/>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367D879-77DA-4164-A9F9-3FC609FFDA99}" type="datetimeFigureOut">
              <a:rPr lang="id-ID" smtClean="0"/>
              <a:t>12/5/14</a:t>
            </a:fld>
            <a:endParaRPr lang="id-ID"/>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d-ID"/>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20095C9-4631-47F0-8504-20B8AE0532AD}" type="slidenum">
              <a:rPr lang="id-ID" smtClean="0"/>
              <a:t>‹#›</a:t>
            </a:fld>
            <a:endParaRPr lang="id-ID"/>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bbi.web.id/didik" TargetMode="External"/><Relationship Id="rId3" Type="http://schemas.openxmlformats.org/officeDocument/2006/relationships/hyperlink" Target="http://kbbi.web.id/teliti"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bbi.web.id/didik" TargetMode="External"/><Relationship Id="rId3" Type="http://schemas.openxmlformats.org/officeDocument/2006/relationships/hyperlink" Target="http://kbbi.web.id/teliti"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3.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14.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16.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8.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www.maa.org/programs/faculty-and-departments/curriculum-department-guidelines-recommendations/cupm" TargetMode="External"/><Relationship Id="rId4" Type="http://schemas.openxmlformats.org/officeDocument/2006/relationships/hyperlink" Target="http://www.cbmsweb.org/Forum5/MAA_CUPM2015_Flyer.pdf" TargetMode="External"/><Relationship Id="rId5" Type="http://schemas.openxmlformats.org/officeDocument/2006/relationships/hyperlink" Target="http://www.siam.org/reports/" TargetMode="External"/><Relationship Id="rId1" Type="http://schemas.openxmlformats.org/officeDocument/2006/relationships/slideLayout" Target="../slideLayouts/slideLayout2.xml"/><Relationship Id="rId2" Type="http://schemas.openxmlformats.org/officeDocument/2006/relationships/hyperlink" Target="https://www.wiziq.com/tutorial/1342-CUPM-Curriculum-Guide"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amstat.org/education/pdfs/BS-curriculum.pdf" TargetMode="External"/><Relationship Id="rId4" Type="http://schemas.openxmlformats.org/officeDocument/2006/relationships/hyperlink" Target="http://kamus.sabda.org/kamus%20%20%5B2" TargetMode="External"/><Relationship Id="rId1" Type="http://schemas.openxmlformats.org/officeDocument/2006/relationships/slideLayout" Target="../slideLayouts/slideLayout2.xml"/><Relationship Id="rId2" Type="http://schemas.openxmlformats.org/officeDocument/2006/relationships/hyperlink" Target="http://www.amstat.org/careers/whatdostatisticiansdo.cfm"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luk.staff.ugm.ac.id/atur/Kepmen232-U-2000PenyusunanKurikulum.docx" TargetMode="External"/><Relationship Id="rId4" Type="http://schemas.openxmlformats.org/officeDocument/2006/relationships/hyperlink" Target="http://luk.staff.ugm.ac.id/atur/Kepmen045-U-2002KurikulumInti.pdf" TargetMode="External"/><Relationship Id="rId5" Type="http://schemas.openxmlformats.org/officeDocument/2006/relationships/hyperlink" Target="http://sipuu.setkab.go.id/PUUdoc/17403/Perpres0082012.pdf" TargetMode="External"/><Relationship Id="rId6" Type="http://schemas.openxmlformats.org/officeDocument/2006/relationships/hyperlink" Target="http://sipuu.setkab.go.id/PUUdoc/17624/UU0122012_Full.pdf" TargetMode="External"/><Relationship Id="rId1" Type="http://schemas.openxmlformats.org/officeDocument/2006/relationships/slideLayout" Target="../slideLayouts/slideLayout2.xml"/><Relationship Id="rId2" Type="http://schemas.openxmlformats.org/officeDocument/2006/relationships/hyperlink" Target="http://luk.staff.ugm.ac.id/atur/PP17-2010Lengkap.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ctr">
              <a:buNone/>
            </a:pPr>
            <a:r>
              <a:rPr lang="id-ID" sz="4000" b="1" dirty="0" smtClean="0">
                <a:latin typeface="Aharoni" pitchFamily="2" charset="-79"/>
                <a:cs typeface="Aharoni" pitchFamily="2" charset="-79"/>
              </a:rPr>
              <a:t>RUMUSAN NASKAH AKADEMIK INDOMS</a:t>
            </a:r>
          </a:p>
          <a:p>
            <a:pPr marL="0" indent="0" algn="ctr">
              <a:buNone/>
            </a:pPr>
            <a:r>
              <a:rPr lang="id-ID" sz="4000" b="1" dirty="0" smtClean="0">
                <a:latin typeface="Aharoni" pitchFamily="2" charset="-79"/>
                <a:cs typeface="Aharoni" pitchFamily="2" charset="-79"/>
              </a:rPr>
              <a:t>CAPAIAN PEMBELAJARAN </a:t>
            </a:r>
          </a:p>
          <a:p>
            <a:pPr marL="0" indent="0" algn="ctr">
              <a:buNone/>
            </a:pPr>
            <a:r>
              <a:rPr lang="id-ID" sz="4000" b="1" dirty="0" smtClean="0">
                <a:latin typeface="Aharoni" pitchFamily="2" charset="-79"/>
                <a:cs typeface="Aharoni" pitchFamily="2" charset="-79"/>
              </a:rPr>
              <a:t>DAN STRUKTUR KURIKULUM MINIMAL</a:t>
            </a:r>
          </a:p>
          <a:p>
            <a:pPr marL="0" indent="0" algn="ctr">
              <a:buNone/>
            </a:pPr>
            <a:endParaRPr lang="id-ID" sz="4000" b="1" dirty="0" smtClean="0">
              <a:latin typeface="Aharoni" pitchFamily="2" charset="-79"/>
              <a:cs typeface="Aharoni" pitchFamily="2" charset="-79"/>
            </a:endParaRPr>
          </a:p>
          <a:p>
            <a:pPr marL="0" indent="0" algn="ctr">
              <a:buNone/>
            </a:pPr>
            <a:r>
              <a:rPr lang="id-ID" sz="4000" b="1" dirty="0" smtClean="0">
                <a:latin typeface="Aharoni" pitchFamily="2" charset="-79"/>
                <a:cs typeface="Aharoni" pitchFamily="2" charset="-79"/>
              </a:rPr>
              <a:t>PRODI S-</a:t>
            </a:r>
            <a:r>
              <a:rPr lang="id-ID" sz="4500" b="1" dirty="0" smtClean="0">
                <a:latin typeface="Aharoni" pitchFamily="2" charset="-79"/>
                <a:cs typeface="Aharoni" pitchFamily="2" charset="-79"/>
              </a:rPr>
              <a:t>1</a:t>
            </a:r>
            <a:endParaRPr lang="id-ID" sz="4500" b="1" dirty="0" smtClean="0"/>
          </a:p>
          <a:p>
            <a:pPr marL="0" indent="0" algn="ctr">
              <a:buNone/>
            </a:pPr>
            <a:r>
              <a:rPr lang="id-ID" b="1" dirty="0" smtClean="0">
                <a:latin typeface="Aharoni" pitchFamily="2" charset="-79"/>
                <a:cs typeface="Aharoni" pitchFamily="2" charset="-79"/>
              </a:rPr>
              <a:t>MATEMATIKA, PENDIDIKAN MATEMATIKA, STATISTIKA </a:t>
            </a:r>
          </a:p>
          <a:p>
            <a:pPr marL="0" indent="0" algn="ctr">
              <a:buNone/>
            </a:pPr>
            <a:r>
              <a:rPr lang="id-ID" b="1" dirty="0" smtClean="0">
                <a:latin typeface="Aharoni" pitchFamily="2" charset="-79"/>
                <a:cs typeface="Aharoni" pitchFamily="2" charset="-79"/>
              </a:rPr>
              <a:t>DAN ILMU KOMPUTER</a:t>
            </a:r>
          </a:p>
          <a:p>
            <a:pPr marL="0" indent="0" algn="ctr">
              <a:buNone/>
            </a:pPr>
            <a:endParaRPr lang="id-ID" b="1" dirty="0" smtClean="0"/>
          </a:p>
          <a:p>
            <a:pPr marL="0" indent="0" algn="ctr">
              <a:buNone/>
            </a:pPr>
            <a:endParaRPr lang="id-ID" b="1" dirty="0"/>
          </a:p>
          <a:p>
            <a:pPr marL="0" indent="0" algn="ctr">
              <a:buNone/>
            </a:pPr>
            <a:r>
              <a:rPr lang="id-ID" sz="3500" b="1" dirty="0" smtClean="0">
                <a:solidFill>
                  <a:srgbClr val="002060"/>
                </a:solidFill>
              </a:rPr>
              <a:t>KERJASAMA INDOMS DENGAN MIPAnet</a:t>
            </a:r>
          </a:p>
          <a:p>
            <a:pPr marL="0" indent="0" algn="ctr">
              <a:buNone/>
            </a:pPr>
            <a:endParaRPr lang="id-ID" b="1" dirty="0"/>
          </a:p>
          <a:p>
            <a:pPr marL="0" indent="0" algn="ctr">
              <a:buNone/>
            </a:pPr>
            <a:r>
              <a:rPr lang="id-ID" b="1" dirty="0" smtClean="0"/>
              <a:t>BALAI SIDANG UI, KAMPUS DEPOK</a:t>
            </a:r>
          </a:p>
          <a:p>
            <a:pPr marL="0" indent="0" algn="ctr">
              <a:buNone/>
            </a:pPr>
            <a:r>
              <a:rPr lang="id-ID" b="1" dirty="0" smtClean="0"/>
              <a:t>2 Desember   2014</a:t>
            </a:r>
            <a:endParaRPr lang="id-ID"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1080120" cy="101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escription: Description: logo-indoms"/>
          <p:cNvPicPr/>
          <p:nvPr/>
        </p:nvPicPr>
        <p:blipFill>
          <a:blip r:embed="rId3"/>
          <a:srcRect/>
          <a:stretch>
            <a:fillRect/>
          </a:stretch>
        </p:blipFill>
        <p:spPr bwMode="auto">
          <a:xfrm>
            <a:off x="7812360" y="26597"/>
            <a:ext cx="1080120" cy="963389"/>
          </a:xfrm>
          <a:prstGeom prst="rect">
            <a:avLst/>
          </a:prstGeom>
          <a:noFill/>
          <a:ln w="9525">
            <a:noFill/>
            <a:miter lim="800000"/>
            <a:headEnd/>
            <a:tailEnd/>
          </a:ln>
        </p:spPr>
      </p:pic>
    </p:spTree>
    <p:extLst>
      <p:ext uri="{BB962C8B-B14F-4D97-AF65-F5344CB8AC3E}">
        <p14:creationId xmlns:p14="http://schemas.microsoft.com/office/powerpoint/2010/main" val="12580780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14772"/>
            <a:ext cx="8854820" cy="762000"/>
          </a:xfrm>
        </p:spPr>
        <p:txBody>
          <a:bodyPr>
            <a:normAutofit fontScale="90000"/>
          </a:bodyPr>
          <a:lstStyle/>
          <a:p>
            <a:pPr algn="ctr"/>
            <a:r>
              <a:rPr lang="en-US" sz="2400" dirty="0" smtClean="0"/>
              <a:t>Tim </a:t>
            </a:r>
            <a:r>
              <a:rPr lang="en-US" sz="2400" dirty="0" err="1" smtClean="0"/>
              <a:t>kurikulum</a:t>
            </a:r>
            <a:r>
              <a:rPr lang="en-US" sz="2400" dirty="0" smtClean="0"/>
              <a:t> Prodi s-1 </a:t>
            </a:r>
            <a:r>
              <a:rPr lang="en-US" sz="2400" dirty="0" err="1" smtClean="0"/>
              <a:t>ilmu</a:t>
            </a:r>
            <a:r>
              <a:rPr lang="en-US" sz="2400" dirty="0" smtClean="0"/>
              <a:t> </a:t>
            </a:r>
            <a:r>
              <a:rPr lang="en-US" sz="2400" dirty="0" err="1" smtClean="0"/>
              <a:t>komputer</a:t>
            </a:r>
            <a:r>
              <a:rPr lang="en-US" sz="2400" dirty="0" smtClean="0"/>
              <a:t>/</a:t>
            </a:r>
            <a:r>
              <a:rPr lang="en-US" sz="2400" dirty="0" err="1" smtClean="0"/>
              <a:t>teknik</a:t>
            </a:r>
            <a:r>
              <a:rPr lang="en-US" sz="2400" dirty="0" smtClean="0"/>
              <a:t> </a:t>
            </a:r>
            <a:r>
              <a:rPr lang="en-US" sz="2400" dirty="0" err="1" smtClean="0"/>
              <a:t>informatika</a:t>
            </a:r>
            <a:r>
              <a:rPr lang="en-US" sz="2400" dirty="0" smtClean="0"/>
              <a:t> (2014)</a:t>
            </a:r>
            <a:endParaRPr lang="en-US" sz="2400" dirty="0"/>
          </a:p>
        </p:txBody>
      </p:sp>
      <p:sp>
        <p:nvSpPr>
          <p:cNvPr id="3" name="Content Placeholder 2"/>
          <p:cNvSpPr>
            <a:spLocks noGrp="1"/>
          </p:cNvSpPr>
          <p:nvPr>
            <p:ph idx="1"/>
          </p:nvPr>
        </p:nvSpPr>
        <p:spPr/>
        <p:txBody>
          <a:bodyPr>
            <a:normAutofit fontScale="85000" lnSpcReduction="20000"/>
          </a:bodyPr>
          <a:lstStyle/>
          <a:p>
            <a:pPr lvl="0"/>
            <a:r>
              <a:rPr lang="en-AU" b="1" dirty="0" err="1"/>
              <a:t>Dr.</a:t>
            </a:r>
            <a:r>
              <a:rPr lang="en-AU" b="1" dirty="0"/>
              <a:t> </a:t>
            </a:r>
            <a:r>
              <a:rPr lang="en-AU" b="1" dirty="0" err="1"/>
              <a:t>Atje</a:t>
            </a:r>
            <a:r>
              <a:rPr lang="en-AU" b="1" dirty="0"/>
              <a:t> </a:t>
            </a:r>
            <a:r>
              <a:rPr lang="en-AU" b="1" dirty="0" err="1"/>
              <a:t>Setiawan</a:t>
            </a:r>
            <a:r>
              <a:rPr lang="en-AU" b="1" dirty="0"/>
              <a:t> Abdullah (</a:t>
            </a:r>
            <a:r>
              <a:rPr lang="en-AU" b="1" dirty="0" err="1"/>
              <a:t>Unpad</a:t>
            </a:r>
            <a:r>
              <a:rPr lang="en-AU" b="1" dirty="0"/>
              <a:t>)-</a:t>
            </a:r>
            <a:r>
              <a:rPr lang="en-AU" b="1" dirty="0" err="1"/>
              <a:t>Koordinator</a:t>
            </a:r>
            <a:endParaRPr lang="en-ID" dirty="0"/>
          </a:p>
          <a:p>
            <a:pPr lvl="0"/>
            <a:r>
              <a:rPr lang="en-AU" b="1" dirty="0" err="1"/>
              <a:t>Prof.</a:t>
            </a:r>
            <a:r>
              <a:rPr lang="en-AU" b="1" dirty="0"/>
              <a:t> </a:t>
            </a:r>
            <a:r>
              <a:rPr lang="en-AU" b="1" dirty="0" err="1"/>
              <a:t>Dr.</a:t>
            </a:r>
            <a:r>
              <a:rPr lang="en-AU" b="1" dirty="0"/>
              <a:t> </a:t>
            </a:r>
            <a:r>
              <a:rPr lang="en-AU" b="1" dirty="0" err="1"/>
              <a:t>Iping</a:t>
            </a:r>
            <a:r>
              <a:rPr lang="en-AU" b="1" dirty="0"/>
              <a:t> </a:t>
            </a:r>
            <a:r>
              <a:rPr lang="en-AU" b="1" dirty="0" err="1"/>
              <a:t>Supriyana</a:t>
            </a:r>
            <a:r>
              <a:rPr lang="en-AU" b="1" dirty="0"/>
              <a:t> (ITB)</a:t>
            </a:r>
            <a:endParaRPr lang="en-ID" dirty="0"/>
          </a:p>
          <a:p>
            <a:pPr lvl="0"/>
            <a:r>
              <a:rPr lang="en-AU" b="1" dirty="0" err="1"/>
              <a:t>Dr.</a:t>
            </a:r>
            <a:r>
              <a:rPr lang="en-AU" b="1" dirty="0"/>
              <a:t> Reza </a:t>
            </a:r>
            <a:r>
              <a:rPr lang="en-AU" b="1" dirty="0" err="1"/>
              <a:t>Pulungan</a:t>
            </a:r>
            <a:r>
              <a:rPr lang="en-AU" b="1" dirty="0"/>
              <a:t> (UGM)</a:t>
            </a:r>
            <a:endParaRPr lang="en-ID" dirty="0"/>
          </a:p>
          <a:p>
            <a:pPr lvl="0"/>
            <a:r>
              <a:rPr lang="en-AU" b="1" dirty="0" err="1"/>
              <a:t>Dr.</a:t>
            </a:r>
            <a:r>
              <a:rPr lang="en-AU" b="1" dirty="0"/>
              <a:t> </a:t>
            </a:r>
            <a:r>
              <a:rPr lang="en-AU" b="1" dirty="0" err="1"/>
              <a:t>janoe</a:t>
            </a:r>
            <a:r>
              <a:rPr lang="en-AU" b="1" dirty="0"/>
              <a:t> </a:t>
            </a:r>
            <a:r>
              <a:rPr lang="en-AU" b="1" dirty="0" err="1"/>
              <a:t>Hendarto</a:t>
            </a:r>
            <a:r>
              <a:rPr lang="en-AU" b="1" dirty="0"/>
              <a:t> (UGM)</a:t>
            </a:r>
            <a:endParaRPr lang="en-ID" dirty="0"/>
          </a:p>
          <a:p>
            <a:pPr lvl="0"/>
            <a:r>
              <a:rPr lang="en-AU" b="1" dirty="0" err="1"/>
              <a:t>Dr.</a:t>
            </a:r>
            <a:r>
              <a:rPr lang="en-AU" b="1" dirty="0"/>
              <a:t> </a:t>
            </a:r>
            <a:r>
              <a:rPr lang="en-AU" b="1" dirty="0" err="1"/>
              <a:t>Alhadi</a:t>
            </a:r>
            <a:r>
              <a:rPr lang="en-AU" b="1" dirty="0"/>
              <a:t> </a:t>
            </a:r>
            <a:r>
              <a:rPr lang="en-AU" b="1" dirty="0" err="1"/>
              <a:t>Bustamam</a:t>
            </a:r>
            <a:r>
              <a:rPr lang="en-AU" b="1" dirty="0"/>
              <a:t> (UI)</a:t>
            </a:r>
            <a:endParaRPr lang="en-ID" dirty="0"/>
          </a:p>
          <a:p>
            <a:pPr lvl="0"/>
            <a:r>
              <a:rPr lang="en-AU" b="1" dirty="0" err="1"/>
              <a:t>Dr.</a:t>
            </a:r>
            <a:r>
              <a:rPr lang="en-AU" b="1" dirty="0"/>
              <a:t> </a:t>
            </a:r>
            <a:r>
              <a:rPr lang="en-AU" b="1" dirty="0" err="1"/>
              <a:t>Asep</a:t>
            </a:r>
            <a:r>
              <a:rPr lang="en-AU" b="1" dirty="0"/>
              <a:t> </a:t>
            </a:r>
            <a:r>
              <a:rPr lang="en-AU" b="1" dirty="0" err="1"/>
              <a:t>Sholahuddin</a:t>
            </a:r>
            <a:r>
              <a:rPr lang="en-AU" b="1" dirty="0"/>
              <a:t> (</a:t>
            </a:r>
            <a:r>
              <a:rPr lang="en-AU" b="1" dirty="0" err="1"/>
              <a:t>Unpad</a:t>
            </a:r>
            <a:r>
              <a:rPr lang="en-AU" b="1" dirty="0"/>
              <a:t>)</a:t>
            </a:r>
            <a:endParaRPr lang="en-ID" dirty="0"/>
          </a:p>
          <a:p>
            <a:pPr lvl="0"/>
            <a:r>
              <a:rPr lang="en-AU" b="1" dirty="0" err="1"/>
              <a:t>Dr.</a:t>
            </a:r>
            <a:r>
              <a:rPr lang="en-AU" b="1" dirty="0"/>
              <a:t> </a:t>
            </a:r>
            <a:r>
              <a:rPr lang="en-AU" b="1" dirty="0" err="1"/>
              <a:t>Setiawan</a:t>
            </a:r>
            <a:r>
              <a:rPr lang="en-AU" b="1" dirty="0"/>
              <a:t> </a:t>
            </a:r>
            <a:r>
              <a:rPr lang="en-AU" b="1" dirty="0" err="1"/>
              <a:t>Hadi</a:t>
            </a:r>
            <a:r>
              <a:rPr lang="en-AU" b="1" dirty="0"/>
              <a:t>, </a:t>
            </a:r>
            <a:r>
              <a:rPr lang="en-AU" b="1" dirty="0" err="1"/>
              <a:t>M.Sc.CS</a:t>
            </a:r>
            <a:r>
              <a:rPr lang="en-AU" b="1" dirty="0"/>
              <a:t> (</a:t>
            </a:r>
            <a:r>
              <a:rPr lang="en-AU" b="1" dirty="0" err="1"/>
              <a:t>Unpad</a:t>
            </a:r>
            <a:r>
              <a:rPr lang="en-AU" b="1" dirty="0"/>
              <a:t>)</a:t>
            </a:r>
            <a:endParaRPr lang="en-ID" dirty="0"/>
          </a:p>
          <a:p>
            <a:pPr lvl="0"/>
            <a:r>
              <a:rPr lang="en-AU" b="1" dirty="0" err="1"/>
              <a:t>Wikaria</a:t>
            </a:r>
            <a:r>
              <a:rPr lang="en-AU" b="1" dirty="0"/>
              <a:t> </a:t>
            </a:r>
            <a:r>
              <a:rPr lang="en-AU" b="1" dirty="0" err="1"/>
              <a:t>Gazali</a:t>
            </a:r>
            <a:r>
              <a:rPr lang="en-AU" b="1" dirty="0"/>
              <a:t>, MT (UBINUS)</a:t>
            </a:r>
            <a:endParaRPr lang="en-ID" dirty="0"/>
          </a:p>
          <a:p>
            <a:pPr lvl="0"/>
            <a:r>
              <a:rPr lang="en-AU" b="1" dirty="0" err="1"/>
              <a:t>Arief</a:t>
            </a:r>
            <a:r>
              <a:rPr lang="en-AU" b="1" dirty="0"/>
              <a:t> </a:t>
            </a:r>
            <a:r>
              <a:rPr lang="en-AU" b="1" dirty="0" err="1"/>
              <a:t>Fathul</a:t>
            </a:r>
            <a:r>
              <a:rPr lang="en-AU" b="1" dirty="0"/>
              <a:t> Huda, MS (UIN)</a:t>
            </a:r>
            <a:endParaRPr lang="en-ID" dirty="0"/>
          </a:p>
          <a:p>
            <a:pPr lvl="0"/>
            <a:r>
              <a:rPr lang="en-AU" b="1" dirty="0" err="1"/>
              <a:t>Ino</a:t>
            </a:r>
            <a:r>
              <a:rPr lang="en-AU" b="1" dirty="0"/>
              <a:t> </a:t>
            </a:r>
            <a:r>
              <a:rPr lang="en-AU" b="1" dirty="0" err="1"/>
              <a:t>Suryana</a:t>
            </a:r>
            <a:r>
              <a:rPr lang="en-AU" b="1" dirty="0"/>
              <a:t>, MT (</a:t>
            </a:r>
            <a:r>
              <a:rPr lang="en-AU" b="1" dirty="0" err="1"/>
              <a:t>Unpad</a:t>
            </a:r>
            <a:r>
              <a:rPr lang="en-AU" b="1" dirty="0"/>
              <a:t>)</a:t>
            </a:r>
            <a:endParaRPr lang="en-ID" dirty="0"/>
          </a:p>
          <a:p>
            <a:endParaRPr lang="en-US" dirty="0"/>
          </a:p>
        </p:txBody>
      </p:sp>
    </p:spTree>
    <p:extLst>
      <p:ext uri="{BB962C8B-B14F-4D97-AF65-F5344CB8AC3E}">
        <p14:creationId xmlns:p14="http://schemas.microsoft.com/office/powerpoint/2010/main" val="10807970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686800" cy="838200"/>
          </a:xfrm>
        </p:spPr>
        <p:txBody>
          <a:bodyPr>
            <a:normAutofit fontScale="90000"/>
          </a:bodyPr>
          <a:lstStyle/>
          <a:p>
            <a:pPr algn="ctr"/>
            <a:r>
              <a:rPr lang="id-ID" dirty="0">
                <a:solidFill>
                  <a:srgbClr val="002060"/>
                </a:solidFill>
              </a:rPr>
              <a:t>TIM KURIKULUM PRODI S1 </a:t>
            </a:r>
            <a:r>
              <a:rPr lang="id-ID" dirty="0" smtClean="0">
                <a:solidFill>
                  <a:srgbClr val="002060"/>
                </a:solidFill>
              </a:rPr>
              <a:t>ILMU KOMPUTER/Teknik INFORMATIKA (2013)</a:t>
            </a:r>
            <a:endParaRPr lang="id-ID" dirty="0"/>
          </a:p>
        </p:txBody>
      </p:sp>
      <p:sp>
        <p:nvSpPr>
          <p:cNvPr id="3" name="Content Placeholder 2"/>
          <p:cNvSpPr>
            <a:spLocks noGrp="1"/>
          </p:cNvSpPr>
          <p:nvPr>
            <p:ph idx="1"/>
          </p:nvPr>
        </p:nvSpPr>
        <p:spPr/>
        <p:txBody>
          <a:bodyPr/>
          <a:lstStyle/>
          <a:p>
            <a:pPr lvl="0"/>
            <a:r>
              <a:rPr lang="id-ID" b="1" dirty="0"/>
              <a:t>Dr. Atje Setiawan A, MS, M.Kom. (Unpad) </a:t>
            </a:r>
          </a:p>
          <a:p>
            <a:r>
              <a:rPr lang="id-ID" b="1" dirty="0"/>
              <a:t>Janoe Hendarto, M.Kom. (UGM)</a:t>
            </a:r>
          </a:p>
          <a:p>
            <a:pPr lvl="0"/>
            <a:r>
              <a:rPr lang="id-ID" b="1" dirty="0" smtClean="0"/>
              <a:t>Alhadi </a:t>
            </a:r>
            <a:r>
              <a:rPr lang="id-ID" b="1" dirty="0"/>
              <a:t>Bustamam, Ph.D (UI)</a:t>
            </a:r>
          </a:p>
          <a:p>
            <a:pPr lvl="0"/>
            <a:r>
              <a:rPr lang="id-ID" b="1" dirty="0" smtClean="0"/>
              <a:t>Arief </a:t>
            </a:r>
            <a:r>
              <a:rPr lang="id-ID" b="1" dirty="0"/>
              <a:t>Fathul Huda, M.Si. (UIN)</a:t>
            </a:r>
          </a:p>
          <a:p>
            <a:pPr lvl="0"/>
            <a:r>
              <a:rPr lang="id-ID" b="1" dirty="0"/>
              <a:t>Rudi Rosadi, M.Kom. (Unpad)</a:t>
            </a:r>
          </a:p>
          <a:p>
            <a:pPr lvl="0"/>
            <a:r>
              <a:rPr lang="id-ID" b="1" dirty="0"/>
              <a:t>Ino Suryana, MT (Unpad)</a:t>
            </a:r>
          </a:p>
          <a:p>
            <a:endParaRPr lang="id-ID" dirty="0"/>
          </a:p>
        </p:txBody>
      </p:sp>
    </p:spTree>
    <p:extLst>
      <p:ext uri="{BB962C8B-B14F-4D97-AF65-F5344CB8AC3E}">
        <p14:creationId xmlns:p14="http://schemas.microsoft.com/office/powerpoint/2010/main" val="23267390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686800" cy="838200"/>
          </a:xfrm>
        </p:spPr>
        <p:txBody>
          <a:bodyPr>
            <a:normAutofit fontScale="90000"/>
          </a:bodyPr>
          <a:lstStyle/>
          <a:p>
            <a:r>
              <a:rPr lang="id-ID" dirty="0" smtClean="0"/>
              <a:t>HIBAH mipanet 2014-PERUMUSAN NASKAH AKADEMIK KURIKULUM PENDIDIKAN TINGGI</a:t>
            </a:r>
            <a:endParaRPr lang="id-ID" dirty="0"/>
          </a:p>
        </p:txBody>
      </p:sp>
      <p:sp>
        <p:nvSpPr>
          <p:cNvPr id="3" name="Content Placeholder 2"/>
          <p:cNvSpPr>
            <a:spLocks noGrp="1"/>
          </p:cNvSpPr>
          <p:nvPr>
            <p:ph idx="1"/>
          </p:nvPr>
        </p:nvSpPr>
        <p:spPr/>
        <p:txBody>
          <a:bodyPr>
            <a:normAutofit fontScale="77500" lnSpcReduction="20000"/>
          </a:bodyPr>
          <a:lstStyle/>
          <a:p>
            <a:pPr lvl="0"/>
            <a:r>
              <a:rPr lang="en-US" b="1" dirty="0" err="1" smtClean="0"/>
              <a:t>Rumusan</a:t>
            </a:r>
            <a:r>
              <a:rPr lang="en-US" b="1" dirty="0" smtClean="0"/>
              <a:t> </a:t>
            </a:r>
            <a:r>
              <a:rPr lang="en-US" b="1" dirty="0" err="1" smtClean="0"/>
              <a:t>tentang</a:t>
            </a:r>
            <a:r>
              <a:rPr lang="en-US" b="1" dirty="0" smtClean="0"/>
              <a:t> </a:t>
            </a:r>
            <a:r>
              <a:rPr lang="en-US" b="1" dirty="0" err="1" smtClean="0"/>
              <a:t>profil</a:t>
            </a:r>
            <a:r>
              <a:rPr lang="en-US" b="1" dirty="0" smtClean="0"/>
              <a:t> </a:t>
            </a:r>
            <a:r>
              <a:rPr lang="en-US" b="1" dirty="0" err="1" smtClean="0"/>
              <a:t>lulusan</a:t>
            </a:r>
            <a:r>
              <a:rPr lang="en-US" b="1" dirty="0" smtClean="0"/>
              <a:t> program </a:t>
            </a:r>
            <a:r>
              <a:rPr lang="en-US" b="1" dirty="0" err="1" smtClean="0"/>
              <a:t>studi</a:t>
            </a:r>
            <a:r>
              <a:rPr lang="en-US" b="1" dirty="0" smtClean="0"/>
              <a:t> </a:t>
            </a:r>
            <a:r>
              <a:rPr lang="en-US" b="1" dirty="0" err="1" smtClean="0"/>
              <a:t>sarjana</a:t>
            </a:r>
            <a:r>
              <a:rPr lang="en-US" b="1" dirty="0" smtClean="0"/>
              <a:t> (S-1)</a:t>
            </a:r>
          </a:p>
          <a:p>
            <a:pPr lvl="0"/>
            <a:endParaRPr lang="en-US" b="1" dirty="0" smtClean="0"/>
          </a:p>
          <a:p>
            <a:pPr lvl="0"/>
            <a:r>
              <a:rPr lang="en-US" b="1" dirty="0" smtClean="0"/>
              <a:t>R</a:t>
            </a:r>
            <a:r>
              <a:rPr lang="id-ID" b="1" dirty="0" smtClean="0"/>
              <a:t>umusan </a:t>
            </a:r>
            <a:r>
              <a:rPr lang="id-ID" b="1" dirty="0"/>
              <a:t>capaian pembelajaran (</a:t>
            </a:r>
            <a:r>
              <a:rPr lang="id-ID" b="1" i="1" dirty="0"/>
              <a:t>learning outcomes</a:t>
            </a:r>
            <a:r>
              <a:rPr lang="id-ID" b="1" dirty="0"/>
              <a:t>)  bidang MIPA Murni dan MIPA Kependidikan </a:t>
            </a:r>
            <a:endParaRPr lang="id-ID" b="1" dirty="0" smtClean="0"/>
          </a:p>
          <a:p>
            <a:pPr lvl="0"/>
            <a:endParaRPr lang="id-ID" b="1" dirty="0"/>
          </a:p>
          <a:p>
            <a:pPr lvl="0"/>
            <a:r>
              <a:rPr lang="en-US" b="1" dirty="0"/>
              <a:t>S</a:t>
            </a:r>
            <a:r>
              <a:rPr lang="id-ID" b="1" dirty="0"/>
              <a:t>usunan </a:t>
            </a:r>
            <a:r>
              <a:rPr lang="en-US" b="1" dirty="0"/>
              <a:t>k</a:t>
            </a:r>
            <a:r>
              <a:rPr lang="id-ID" b="1" dirty="0"/>
              <a:t>ur</a:t>
            </a:r>
            <a:r>
              <a:rPr lang="en-US" b="1" dirty="0"/>
              <a:t>i</a:t>
            </a:r>
            <a:r>
              <a:rPr lang="id-ID" b="1" dirty="0"/>
              <a:t>kulum </a:t>
            </a:r>
            <a:r>
              <a:rPr lang="id-ID" b="1" dirty="0" smtClean="0"/>
              <a:t>minimal  Prodi S-1 </a:t>
            </a:r>
            <a:r>
              <a:rPr lang="id-ID" b="1" dirty="0"/>
              <a:t>Matematika</a:t>
            </a:r>
            <a:r>
              <a:rPr lang="id-ID" dirty="0"/>
              <a:t>, Fisika, </a:t>
            </a:r>
            <a:r>
              <a:rPr lang="id-ID" dirty="0" smtClean="0"/>
              <a:t>Kimia,dan  Biologi  </a:t>
            </a:r>
            <a:r>
              <a:rPr lang="en-US" dirty="0" err="1" smtClean="0"/>
              <a:t>baik</a:t>
            </a:r>
            <a:r>
              <a:rPr lang="en-US" dirty="0" smtClean="0"/>
              <a:t> </a:t>
            </a:r>
            <a:r>
              <a:rPr lang="en-US" dirty="0" err="1"/>
              <a:t>murni</a:t>
            </a:r>
            <a:r>
              <a:rPr lang="en-US" dirty="0"/>
              <a:t> </a:t>
            </a:r>
            <a:r>
              <a:rPr lang="en-US" dirty="0" err="1"/>
              <a:t>dan</a:t>
            </a:r>
            <a:r>
              <a:rPr lang="en-US" dirty="0"/>
              <a:t> </a:t>
            </a:r>
            <a:r>
              <a:rPr lang="en-US" dirty="0" err="1"/>
              <a:t>pendidikan</a:t>
            </a:r>
            <a:r>
              <a:rPr lang="en-US" dirty="0"/>
              <a:t> yang </a:t>
            </a:r>
            <a:r>
              <a:rPr lang="en-US" dirty="0" err="1"/>
              <a:t>mengacu</a:t>
            </a:r>
            <a:r>
              <a:rPr lang="en-US" dirty="0"/>
              <a:t> </a:t>
            </a:r>
            <a:r>
              <a:rPr lang="en-US" dirty="0" err="1"/>
              <a:t>pada</a:t>
            </a:r>
            <a:r>
              <a:rPr lang="en-US" dirty="0"/>
              <a:t> </a:t>
            </a:r>
            <a:r>
              <a:rPr lang="en-US" b="1" dirty="0" smtClean="0"/>
              <a:t>KKNI</a:t>
            </a:r>
          </a:p>
          <a:p>
            <a:pPr lvl="0"/>
            <a:endParaRPr lang="en-US" b="1" dirty="0"/>
          </a:p>
          <a:p>
            <a:pPr lvl="0"/>
            <a:r>
              <a:rPr lang="en-US" b="1" dirty="0" err="1" smtClean="0"/>
              <a:t>Sosialisasi</a:t>
            </a:r>
            <a:r>
              <a:rPr lang="en-US" b="1" dirty="0" smtClean="0"/>
              <a:t> </a:t>
            </a:r>
            <a:r>
              <a:rPr lang="en-US" b="1" dirty="0" err="1" smtClean="0"/>
              <a:t>hasil</a:t>
            </a:r>
            <a:r>
              <a:rPr lang="en-US" b="1" dirty="0" smtClean="0"/>
              <a:t> yang </a:t>
            </a:r>
            <a:r>
              <a:rPr lang="en-US" b="1" dirty="0" err="1" smtClean="0"/>
              <a:t>diperoleh</a:t>
            </a:r>
            <a:r>
              <a:rPr lang="en-US" b="1" dirty="0" smtClean="0"/>
              <a:t> </a:t>
            </a:r>
            <a:r>
              <a:rPr lang="en-US" b="1" dirty="0" err="1" smtClean="0"/>
              <a:t>kepada</a:t>
            </a:r>
            <a:r>
              <a:rPr lang="en-US" b="1" dirty="0" smtClean="0"/>
              <a:t> </a:t>
            </a:r>
            <a:r>
              <a:rPr lang="en-US" b="1" dirty="0" err="1" smtClean="0"/>
              <a:t>segenap</a:t>
            </a:r>
            <a:r>
              <a:rPr lang="en-US" b="1" dirty="0" smtClean="0"/>
              <a:t> </a:t>
            </a:r>
            <a:r>
              <a:rPr lang="en-US" b="1" dirty="0" err="1" smtClean="0"/>
              <a:t>Ketua</a:t>
            </a:r>
            <a:r>
              <a:rPr lang="en-US" b="1" dirty="0" smtClean="0"/>
              <a:t> </a:t>
            </a:r>
            <a:r>
              <a:rPr lang="en-US" b="1" dirty="0" err="1" smtClean="0"/>
              <a:t>Jurusan</a:t>
            </a:r>
            <a:r>
              <a:rPr lang="en-US" b="1" dirty="0" smtClean="0"/>
              <a:t>/</a:t>
            </a:r>
            <a:r>
              <a:rPr lang="en-US" b="1" dirty="0" err="1" smtClean="0"/>
              <a:t>Ketua</a:t>
            </a:r>
            <a:r>
              <a:rPr lang="en-US" b="1" dirty="0" smtClean="0"/>
              <a:t> Program </a:t>
            </a:r>
            <a:r>
              <a:rPr lang="en-US" b="1" dirty="0" err="1" smtClean="0"/>
              <a:t>Studi</a:t>
            </a:r>
            <a:r>
              <a:rPr lang="en-US" b="1" dirty="0" smtClean="0"/>
              <a:t> S-1 </a:t>
            </a:r>
            <a:r>
              <a:rPr lang="en-US" b="1" dirty="0" err="1" smtClean="0"/>
              <a:t>bidang</a:t>
            </a:r>
            <a:r>
              <a:rPr lang="en-US" b="1" dirty="0" smtClean="0"/>
              <a:t> MIPA</a:t>
            </a:r>
            <a:endParaRPr lang="id-ID" dirty="0"/>
          </a:p>
        </p:txBody>
      </p:sp>
    </p:spTree>
    <p:extLst>
      <p:ext uri="{BB962C8B-B14F-4D97-AF65-F5344CB8AC3E}">
        <p14:creationId xmlns:p14="http://schemas.microsoft.com/office/powerpoint/2010/main" val="15395814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686800" cy="838200"/>
          </a:xfrm>
        </p:spPr>
        <p:txBody>
          <a:bodyPr>
            <a:normAutofit fontScale="90000"/>
          </a:bodyPr>
          <a:lstStyle/>
          <a:p>
            <a:pPr algn="ctr"/>
            <a:r>
              <a:rPr lang="id-ID" dirty="0" smtClean="0"/>
              <a:t>Kegiatan yang diikuti indoms</a:t>
            </a:r>
            <a:br>
              <a:rPr lang="id-ID" dirty="0" smtClean="0"/>
            </a:br>
            <a:r>
              <a:rPr lang="id-ID" dirty="0" smtClean="0"/>
              <a:t>dalam rangka hibah mipanet-dikti 2014</a:t>
            </a:r>
            <a:endParaRPr lang="id-ID" dirty="0"/>
          </a:p>
        </p:txBody>
      </p:sp>
      <p:sp>
        <p:nvSpPr>
          <p:cNvPr id="3" name="Content Placeholder 2"/>
          <p:cNvSpPr>
            <a:spLocks noGrp="1"/>
          </p:cNvSpPr>
          <p:nvPr>
            <p:ph idx="1"/>
          </p:nvPr>
        </p:nvSpPr>
        <p:spPr/>
        <p:txBody>
          <a:bodyPr>
            <a:normAutofit/>
          </a:bodyPr>
          <a:lstStyle/>
          <a:p>
            <a:r>
              <a:rPr lang="id-ID" dirty="0" smtClean="0"/>
              <a:t>11 Oktober 2014: Rapat Kerja Dekan MIPA di Batu Malang</a:t>
            </a:r>
          </a:p>
          <a:p>
            <a:endParaRPr lang="id-ID" dirty="0"/>
          </a:p>
          <a:p>
            <a:r>
              <a:rPr lang="id-ID" dirty="0" smtClean="0"/>
              <a:t>27-28 November 2014: Rapat Kerja MIPAnet dan Himpunan Profesi terkait Hibah Perumusan Naskah Akademik Kurikulum Pendidikan Tinggi Bidang MIPA</a:t>
            </a:r>
            <a:endParaRPr lang="id-ID" dirty="0"/>
          </a:p>
        </p:txBody>
      </p:sp>
    </p:spTree>
    <p:extLst>
      <p:ext uri="{BB962C8B-B14F-4D97-AF65-F5344CB8AC3E}">
        <p14:creationId xmlns:p14="http://schemas.microsoft.com/office/powerpoint/2010/main" val="42426939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276872"/>
            <a:ext cx="8458200" cy="1222375"/>
          </a:xfrm>
        </p:spPr>
        <p:txBody>
          <a:bodyPr>
            <a:normAutofit fontScale="90000"/>
          </a:bodyPr>
          <a:lstStyle/>
          <a:p>
            <a:pPr algn="ctr"/>
            <a:r>
              <a:rPr lang="id-ID" dirty="0" smtClean="0"/>
              <a:t>Lokakarya kurikulum indoms 2014</a:t>
            </a:r>
            <a:br>
              <a:rPr lang="id-ID" dirty="0" smtClean="0"/>
            </a:br>
            <a:r>
              <a:rPr lang="id-ID" dirty="0" smtClean="0"/>
              <a:t>Hotel Bumi sawunggaling</a:t>
            </a:r>
            <a:r>
              <a:rPr lang="id-ID" sz="2700" dirty="0"/>
              <a:t/>
            </a:r>
            <a:br>
              <a:rPr lang="id-ID" sz="2700" dirty="0"/>
            </a:br>
            <a:r>
              <a:rPr lang="id-ID" sz="2700" dirty="0" smtClean="0"/>
              <a:t/>
            </a:r>
            <a:br>
              <a:rPr lang="id-ID" sz="2700" dirty="0" smtClean="0"/>
            </a:br>
            <a:r>
              <a:rPr lang="id-ID" sz="2700" dirty="0" smtClean="0"/>
              <a:t>bandung, 28-29 november 2014</a:t>
            </a:r>
            <a:endParaRPr lang="id-ID" sz="2700" dirty="0"/>
          </a:p>
        </p:txBody>
      </p:sp>
    </p:spTree>
    <p:extLst>
      <p:ext uri="{BB962C8B-B14F-4D97-AF65-F5344CB8AC3E}">
        <p14:creationId xmlns:p14="http://schemas.microsoft.com/office/powerpoint/2010/main" val="3696617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58" y="692696"/>
            <a:ext cx="7589465" cy="550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7983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indent="0" algn="ctr">
              <a:buNone/>
            </a:pPr>
            <a:r>
              <a:rPr lang="id-ID" b="1" dirty="0" smtClean="0">
                <a:solidFill>
                  <a:srgbClr val="0000FF"/>
                </a:solidFill>
                <a:effectLst>
                  <a:outerShdw blurRad="38100" dist="38100" dir="2700000" algn="tl">
                    <a:srgbClr val="000000">
                      <a:alpha val="43137"/>
                    </a:srgbClr>
                  </a:outerShdw>
                </a:effectLst>
              </a:rPr>
              <a:t>PERATURAN PRESIDEN</a:t>
            </a:r>
            <a:r>
              <a:rPr lang="en-US" b="1" dirty="0" smtClean="0">
                <a:solidFill>
                  <a:srgbClr val="0000FF"/>
                </a:solidFill>
                <a:effectLst>
                  <a:outerShdw blurRad="38100" dist="38100" dir="2700000" algn="tl">
                    <a:srgbClr val="000000">
                      <a:alpha val="43137"/>
                    </a:srgbClr>
                  </a:outerShdw>
                </a:effectLst>
              </a:rPr>
              <a:t> NO 8 TAHUN 2012</a:t>
            </a:r>
            <a:r>
              <a:rPr lang="id-ID" b="1" dirty="0" smtClean="0">
                <a:solidFill>
                  <a:srgbClr val="0000FF"/>
                </a:solidFill>
                <a:effectLst>
                  <a:outerShdw blurRad="38100" dist="38100" dir="2700000" algn="tl">
                    <a:srgbClr val="000000">
                      <a:alpha val="43137"/>
                    </a:srgbClr>
                  </a:outerShdw>
                </a:effectLst>
              </a:rPr>
              <a:t> TENTANG KERANGKA KUALIFIKASI NASIONAL INDONESIA</a:t>
            </a:r>
            <a:endParaRPr lang="id-ID" dirty="0" smtClean="0"/>
          </a:p>
          <a:p>
            <a:pPr indent="0">
              <a:buNone/>
            </a:pPr>
            <a:r>
              <a:rPr lang="id-ID" b="1" dirty="0" smtClean="0"/>
              <a:t> </a:t>
            </a:r>
            <a:endParaRPr lang="id-ID" dirty="0" smtClean="0"/>
          </a:p>
          <a:p>
            <a:pPr indent="0" algn="ctr">
              <a:buNone/>
            </a:pPr>
            <a:r>
              <a:rPr lang="id-ID" dirty="0" smtClean="0"/>
              <a:t>BAB I</a:t>
            </a:r>
          </a:p>
          <a:p>
            <a:pPr indent="0" algn="ctr">
              <a:buNone/>
            </a:pPr>
            <a:r>
              <a:rPr lang="id-ID" dirty="0" smtClean="0"/>
              <a:t>KETENTUAN UMUM</a:t>
            </a:r>
          </a:p>
          <a:p>
            <a:pPr indent="0">
              <a:buNone/>
            </a:pPr>
            <a:r>
              <a:rPr lang="id-ID" dirty="0" smtClean="0"/>
              <a:t> </a:t>
            </a:r>
          </a:p>
          <a:p>
            <a:pPr indent="0" algn="ctr">
              <a:buNone/>
            </a:pPr>
            <a:r>
              <a:rPr lang="id-ID" dirty="0" smtClean="0"/>
              <a:t>Pasal 1</a:t>
            </a:r>
          </a:p>
          <a:p>
            <a:pPr lvl="0" indent="0">
              <a:buNone/>
            </a:pPr>
            <a:r>
              <a:rPr lang="en-US" sz="2600" dirty="0" smtClean="0"/>
              <a:t>(2) </a:t>
            </a:r>
            <a:r>
              <a:rPr lang="id-ID" sz="2600" b="1" dirty="0" smtClean="0">
                <a:solidFill>
                  <a:srgbClr val="FF0000"/>
                </a:solidFill>
                <a:effectLst>
                  <a:outerShdw blurRad="38100" dist="38100" dir="2700000" algn="tl">
                    <a:srgbClr val="000000">
                      <a:alpha val="43137"/>
                    </a:srgbClr>
                  </a:outerShdw>
                </a:effectLst>
              </a:rPr>
              <a:t>Capaian </a:t>
            </a:r>
            <a:r>
              <a:rPr lang="en-US" sz="2600" b="1" dirty="0" smtClean="0">
                <a:solidFill>
                  <a:srgbClr val="FF0000"/>
                </a:solidFill>
                <a:effectLst>
                  <a:outerShdw blurRad="38100" dist="38100" dir="2700000" algn="tl">
                    <a:srgbClr val="000000">
                      <a:alpha val="43137"/>
                    </a:srgbClr>
                  </a:outerShdw>
                </a:effectLst>
              </a:rPr>
              <a:t>p</a:t>
            </a:r>
            <a:r>
              <a:rPr lang="id-ID" sz="2600" b="1" dirty="0" smtClean="0">
                <a:solidFill>
                  <a:srgbClr val="FF0000"/>
                </a:solidFill>
                <a:effectLst>
                  <a:outerShdw blurRad="38100" dist="38100" dir="2700000" algn="tl">
                    <a:srgbClr val="000000">
                      <a:alpha val="43137"/>
                    </a:srgbClr>
                  </a:outerShdw>
                </a:effectLst>
              </a:rPr>
              <a:t>embelajaran</a:t>
            </a:r>
            <a:r>
              <a:rPr lang="en-US" sz="2600" b="1" dirty="0" smtClean="0">
                <a:solidFill>
                  <a:srgbClr val="FF0000"/>
                </a:solidFill>
                <a:effectLst>
                  <a:outerShdw blurRad="38100" dist="38100" dir="2700000" algn="tl">
                    <a:srgbClr val="000000">
                      <a:alpha val="43137"/>
                    </a:srgbClr>
                  </a:outerShdw>
                </a:effectLst>
              </a:rPr>
              <a:t> </a:t>
            </a:r>
            <a:r>
              <a:rPr lang="en-US" sz="2600" dirty="0" err="1" smtClean="0"/>
              <a:t>adalah</a:t>
            </a:r>
            <a:r>
              <a:rPr lang="en-US" sz="2600" dirty="0" smtClean="0"/>
              <a:t> </a:t>
            </a:r>
            <a:r>
              <a:rPr lang="en-US" sz="2600" dirty="0" err="1" smtClean="0"/>
              <a:t>kemampuan</a:t>
            </a:r>
            <a:r>
              <a:rPr lang="en-US" sz="2600" dirty="0" smtClean="0"/>
              <a:t> yang </a:t>
            </a:r>
            <a:r>
              <a:rPr lang="en-US" sz="2600" dirty="0" err="1" smtClean="0"/>
              <a:t>diperoleh</a:t>
            </a:r>
            <a:r>
              <a:rPr lang="en-US" sz="2600" dirty="0" smtClean="0"/>
              <a:t> </a:t>
            </a:r>
            <a:r>
              <a:rPr lang="en-US" sz="2600" dirty="0" err="1" smtClean="0"/>
              <a:t>melalui</a:t>
            </a:r>
            <a:r>
              <a:rPr lang="en-US" sz="2600" dirty="0" smtClean="0"/>
              <a:t> </a:t>
            </a:r>
            <a:r>
              <a:rPr lang="id-ID" sz="2600" dirty="0" smtClean="0"/>
              <a:t>internalisasi pengetahuan, </a:t>
            </a:r>
            <a:r>
              <a:rPr lang="en-US" sz="2600" dirty="0" err="1" smtClean="0"/>
              <a:t>sikap</a:t>
            </a:r>
            <a:r>
              <a:rPr lang="id-ID" sz="2600" dirty="0" smtClean="0"/>
              <a:t>, ketrampilan, kompetensi</a:t>
            </a:r>
            <a:r>
              <a:rPr lang="en-US" sz="2600" dirty="0" smtClean="0"/>
              <a:t>, </a:t>
            </a:r>
            <a:r>
              <a:rPr lang="en-US" sz="2600" dirty="0" err="1" smtClean="0"/>
              <a:t>dan</a:t>
            </a:r>
            <a:r>
              <a:rPr lang="en-US" sz="2600" dirty="0" smtClean="0"/>
              <a:t> </a:t>
            </a:r>
            <a:r>
              <a:rPr lang="en-US" sz="2600" b="1" dirty="0" err="1" smtClean="0">
                <a:solidFill>
                  <a:srgbClr val="FF0000"/>
                </a:solidFill>
                <a:effectLst>
                  <a:outerShdw blurRad="38100" dist="38100" dir="2700000" algn="tl">
                    <a:srgbClr val="000000">
                      <a:alpha val="43137"/>
                    </a:srgbClr>
                  </a:outerShdw>
                </a:effectLst>
              </a:rPr>
              <a:t>akumulasi</a:t>
            </a:r>
            <a:r>
              <a:rPr lang="en-US" sz="2600" b="1" dirty="0" smtClean="0">
                <a:solidFill>
                  <a:srgbClr val="FF0000"/>
                </a:solidFill>
                <a:effectLst>
                  <a:outerShdw blurRad="38100" dist="38100" dir="2700000" algn="tl">
                    <a:srgbClr val="000000">
                      <a:alpha val="43137"/>
                    </a:srgbClr>
                  </a:outerShdw>
                </a:effectLst>
              </a:rPr>
              <a:t> </a:t>
            </a:r>
            <a:r>
              <a:rPr lang="en-US" sz="2600" b="1" dirty="0" err="1" smtClean="0">
                <a:solidFill>
                  <a:srgbClr val="FF0000"/>
                </a:solidFill>
                <a:effectLst>
                  <a:outerShdw blurRad="38100" dist="38100" dir="2700000" algn="tl">
                    <a:srgbClr val="000000">
                      <a:alpha val="43137"/>
                    </a:srgbClr>
                  </a:outerShdw>
                </a:effectLst>
              </a:rPr>
              <a:t>pengalaman</a:t>
            </a:r>
            <a:r>
              <a:rPr lang="en-US" sz="2600" b="1" dirty="0" smtClean="0">
                <a:solidFill>
                  <a:srgbClr val="FF0000"/>
                </a:solidFill>
                <a:effectLst>
                  <a:outerShdw blurRad="38100" dist="38100" dir="2700000" algn="tl">
                    <a:srgbClr val="000000">
                      <a:alpha val="43137"/>
                    </a:srgbClr>
                  </a:outerShdw>
                </a:effectLst>
              </a:rPr>
              <a:t> </a:t>
            </a:r>
            <a:r>
              <a:rPr lang="en-US" sz="2600" b="1" dirty="0" err="1" smtClean="0">
                <a:solidFill>
                  <a:srgbClr val="FF0000"/>
                </a:solidFill>
                <a:effectLst>
                  <a:outerShdw blurRad="38100" dist="38100" dir="2700000" algn="tl">
                    <a:srgbClr val="000000">
                      <a:alpha val="43137"/>
                    </a:srgbClr>
                  </a:outerShdw>
                </a:effectLst>
              </a:rPr>
              <a:t>kerja</a:t>
            </a:r>
            <a:r>
              <a:rPr lang="en-US" sz="2600" b="1" dirty="0" smtClean="0">
                <a:solidFill>
                  <a:srgbClr val="FF0000"/>
                </a:solidFill>
                <a:effectLst>
                  <a:outerShdw blurRad="38100" dist="38100" dir="2700000" algn="tl">
                    <a:srgbClr val="000000">
                      <a:alpha val="43137"/>
                    </a:srgbClr>
                  </a:outerShdw>
                </a:effectLst>
              </a:rPr>
              <a:t>.</a:t>
            </a:r>
          </a:p>
          <a:p>
            <a:pPr indent="0">
              <a:buNone/>
            </a:pPr>
            <a:r>
              <a:rPr lang="en-US" sz="2600" dirty="0" smtClean="0"/>
              <a:t>(5) </a:t>
            </a:r>
            <a:r>
              <a:rPr lang="id-ID" sz="2600" b="1" dirty="0" smtClean="0">
                <a:solidFill>
                  <a:srgbClr val="FF0000"/>
                </a:solidFill>
                <a:effectLst>
                  <a:outerShdw blurRad="38100" dist="38100" dir="2700000" algn="tl">
                    <a:srgbClr val="000000">
                      <a:alpha val="43137"/>
                    </a:srgbClr>
                  </a:outerShdw>
                </a:effectLst>
              </a:rPr>
              <a:t>Pengalaman kerja</a:t>
            </a:r>
            <a:r>
              <a:rPr lang="id-ID" sz="2600" dirty="0" smtClean="0"/>
              <a:t> adalah pengalaman melakukan pekerjaan dalam bidang tertentu dan jangka waktu tertentu secara intensif </a:t>
            </a:r>
            <a:r>
              <a:rPr lang="id-ID" sz="2600" b="1" dirty="0" smtClean="0">
                <a:solidFill>
                  <a:srgbClr val="0000FF"/>
                </a:solidFill>
                <a:effectLst>
                  <a:outerShdw blurRad="38100" dist="38100" dir="2700000" algn="tl">
                    <a:srgbClr val="000000">
                      <a:alpha val="43137"/>
                    </a:srgbClr>
                  </a:outerShdw>
                </a:effectLst>
              </a:rPr>
              <a:t>yang menghasilkan kompetensi.</a:t>
            </a:r>
            <a:endParaRPr lang="en-US" sz="2600" b="1" dirty="0" smtClean="0">
              <a:solidFill>
                <a:srgbClr val="0000FF"/>
              </a:solidFill>
              <a:effectLst>
                <a:outerShdw blurRad="38100" dist="38100" dir="2700000" algn="tl">
                  <a:srgbClr val="000000">
                    <a:alpha val="43137"/>
                  </a:srgbClr>
                </a:outerShdw>
              </a:effectLst>
            </a:endParaRPr>
          </a:p>
          <a:p>
            <a:pPr lvl="0" indent="0">
              <a:buNone/>
            </a:pPr>
            <a:endParaRPr lang="id-ID" b="1" dirty="0" smtClean="0">
              <a:solidFill>
                <a:srgbClr val="FF0000"/>
              </a:solidFill>
              <a:effectLst>
                <a:outerShdw blurRad="38100" dist="38100" dir="2700000" algn="tl">
                  <a:srgbClr val="000000">
                    <a:alpha val="43137"/>
                  </a:srgbClr>
                </a:outerShdw>
              </a:effectLst>
            </a:endParaRPr>
          </a:p>
          <a:p>
            <a:endParaRPr lang="id-ID" dirty="0"/>
          </a:p>
        </p:txBody>
      </p:sp>
    </p:spTree>
    <p:extLst>
      <p:ext uri="{BB962C8B-B14F-4D97-AF65-F5344CB8AC3E}">
        <p14:creationId xmlns:p14="http://schemas.microsoft.com/office/powerpoint/2010/main" val="29362538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KKNI</a:t>
            </a:r>
            <a:endParaRPr lang="id-ID" dirty="0"/>
          </a:p>
        </p:txBody>
      </p:sp>
      <p:sp>
        <p:nvSpPr>
          <p:cNvPr id="3" name="Content Placeholder 2"/>
          <p:cNvSpPr>
            <a:spLocks noGrp="1"/>
          </p:cNvSpPr>
          <p:nvPr>
            <p:ph idx="1"/>
          </p:nvPr>
        </p:nvSpPr>
        <p:spPr/>
        <p:txBody>
          <a:bodyPr>
            <a:normAutofit fontScale="92500" lnSpcReduction="10000"/>
          </a:bodyPr>
          <a:lstStyle/>
          <a:p>
            <a:pPr algn="just"/>
            <a:r>
              <a:rPr lang="id-ID" dirty="0"/>
              <a:t>KKNI adalah kerangka penjenjangan kualifikasi kompetensi yang dapat menyandingkan, menyetarakan, dan mengintegrasikan antara bidang pendidikan dan bidang pelatihan kerja serta pengalaman kerja dalam rangka pemberian pengakuan kompetensi kerja sesuai dengan struktur pekerjaan di berbagai sektor. Kurikulum yang pada awalnya mengacu pada pencapaian kompetensi menjadi mengacu pada capaian pembelajaran (</a:t>
            </a:r>
            <a:r>
              <a:rPr lang="id-ID" i="1" dirty="0"/>
              <a:t>learning outcomes</a:t>
            </a:r>
            <a:r>
              <a:rPr lang="id-ID" dirty="0"/>
              <a:t>).</a:t>
            </a:r>
          </a:p>
        </p:txBody>
      </p:sp>
    </p:spTree>
    <p:extLst>
      <p:ext uri="{BB962C8B-B14F-4D97-AF65-F5344CB8AC3E}">
        <p14:creationId xmlns:p14="http://schemas.microsoft.com/office/powerpoint/2010/main" val="20782006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LEARNING OUTCOME—CAPAIAN PEMBELAJARAN</a:t>
            </a:r>
            <a:endParaRPr lang="id-ID" dirty="0"/>
          </a:p>
        </p:txBody>
      </p:sp>
      <p:sp>
        <p:nvSpPr>
          <p:cNvPr id="3" name="Content Placeholder 2"/>
          <p:cNvSpPr>
            <a:spLocks noGrp="1"/>
          </p:cNvSpPr>
          <p:nvPr>
            <p:ph idx="1"/>
          </p:nvPr>
        </p:nvSpPr>
        <p:spPr/>
        <p:txBody>
          <a:bodyPr/>
          <a:lstStyle/>
          <a:p>
            <a:pPr algn="just"/>
            <a:r>
              <a:rPr lang="id-ID" i="1" dirty="0"/>
              <a:t>“Learning outcomes</a:t>
            </a:r>
            <a:r>
              <a:rPr lang="id-ID" dirty="0"/>
              <a:t> mencakup internalisasi dan akumulasi ilmu pengetahuan, keterampilan, sikap dan kompetensi yang dicapai melalui proses pendidikan yang terstruktur dan mencakup suatu bidang ilmu/keahlian tertentu atau melalui pengalaman kerja,” (</a:t>
            </a:r>
            <a:r>
              <a:rPr lang="id-ID" dirty="0" smtClean="0"/>
              <a:t>Endrotomo, 2013)</a:t>
            </a:r>
            <a:endParaRPr lang="id-ID" dirty="0"/>
          </a:p>
        </p:txBody>
      </p:sp>
    </p:spTree>
    <p:extLst>
      <p:ext uri="{BB962C8B-B14F-4D97-AF65-F5344CB8AC3E}">
        <p14:creationId xmlns:p14="http://schemas.microsoft.com/office/powerpoint/2010/main" val="25533334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id-ID" dirty="0" smtClean="0"/>
              <a:t>PELAKSANAAN KKNI</a:t>
            </a:r>
            <a:endParaRPr lang="id-ID" dirty="0"/>
          </a:p>
        </p:txBody>
      </p:sp>
      <p:sp>
        <p:nvSpPr>
          <p:cNvPr id="3" name="Content Placeholder 2"/>
          <p:cNvSpPr>
            <a:spLocks noGrp="1"/>
          </p:cNvSpPr>
          <p:nvPr>
            <p:ph idx="1"/>
          </p:nvPr>
        </p:nvSpPr>
        <p:spPr>
          <a:xfrm>
            <a:off x="457200" y="980728"/>
            <a:ext cx="8229600" cy="5145435"/>
          </a:xfrm>
        </p:spPr>
        <p:txBody>
          <a:bodyPr>
            <a:normAutofit fontScale="70000" lnSpcReduction="20000"/>
          </a:bodyPr>
          <a:lstStyle/>
          <a:p>
            <a:pPr algn="just"/>
            <a:r>
              <a:rPr lang="id-ID" dirty="0"/>
              <a:t>Pelaksanaan KKNI melalui delapan tahapan yaitu melalui penetapan </a:t>
            </a:r>
            <a:r>
              <a:rPr lang="id-ID" b="1" dirty="0"/>
              <a:t>profil kelulusan, </a:t>
            </a:r>
            <a:r>
              <a:rPr lang="id-ID" b="1" dirty="0" smtClean="0"/>
              <a:t>merumuskan </a:t>
            </a:r>
            <a:r>
              <a:rPr lang="id-ID" b="1" i="1" dirty="0" smtClean="0"/>
              <a:t>learning </a:t>
            </a:r>
            <a:r>
              <a:rPr lang="id-ID" b="1" i="1" dirty="0"/>
              <a:t>outcomes</a:t>
            </a:r>
            <a:r>
              <a:rPr lang="id-ID" b="1" dirty="0"/>
              <a:t>, merumuskan kompetensi bahan kajian, pemetaan </a:t>
            </a:r>
            <a:r>
              <a:rPr lang="id-ID" b="1" i="1" dirty="0"/>
              <a:t>learning outcomes</a:t>
            </a:r>
            <a:r>
              <a:rPr lang="id-ID" b="1" dirty="0"/>
              <a:t> bahan kajian, pengemasan matakuliah, penyusunan kerangka kurikulum dan penyusunan rencana perkuliahan</a:t>
            </a:r>
            <a:r>
              <a:rPr lang="id-ID" dirty="0"/>
              <a:t>. Dalam hal ini kompetensi adalah akumulasi kemampuan seseorang dalam melaksanakan suatu deskripsi kerja secara terukur melalui asesmen yang terstruktur, mencakup aspek kemandirian dan tanggung jawab individu pada bidang kerjanya</a:t>
            </a:r>
            <a:r>
              <a:rPr lang="id-ID" dirty="0" smtClean="0"/>
              <a:t>.</a:t>
            </a:r>
          </a:p>
          <a:p>
            <a:pPr algn="just"/>
            <a:endParaRPr lang="id-ID" dirty="0"/>
          </a:p>
          <a:p>
            <a:pPr algn="just"/>
            <a:r>
              <a:rPr lang="id-ID" dirty="0"/>
              <a:t>Demi meningkatkan kualitas lulusan perguruaan tinggi ada beberapa hal yang menjadi titik berat, yaitu</a:t>
            </a:r>
            <a:r>
              <a:rPr lang="id-ID" b="1" dirty="0"/>
              <a:t> </a:t>
            </a:r>
            <a:r>
              <a:rPr lang="id-ID" b="1" i="1" dirty="0"/>
              <a:t>learning outcomes</a:t>
            </a:r>
            <a:r>
              <a:rPr lang="id-ID" b="1" dirty="0"/>
              <a:t>, jumlah Satuan Kredit Semester (SKS), waktu studi minimum, mata kuliah wajib untuk mencapai hasil pembelajaran dengan kompetensi umum</a:t>
            </a:r>
            <a:r>
              <a:rPr lang="id-ID" dirty="0"/>
              <a:t>, proses pembelajaran yang berpusat pada mahasiswa, akuntabilitas asesmen,  dan perlunya </a:t>
            </a:r>
            <a:r>
              <a:rPr lang="id-ID" i="1" dirty="0"/>
              <a:t>diploma supplement</a:t>
            </a:r>
            <a:r>
              <a:rPr lang="id-ID" dirty="0"/>
              <a:t> (surat keterangan pelengkap ijazah dan transkrip).</a:t>
            </a:r>
          </a:p>
          <a:p>
            <a:pPr algn="just"/>
            <a:endParaRPr lang="id-ID" dirty="0"/>
          </a:p>
        </p:txBody>
      </p:sp>
    </p:spTree>
    <p:extLst>
      <p:ext uri="{BB962C8B-B14F-4D97-AF65-F5344CB8AC3E}">
        <p14:creationId xmlns:p14="http://schemas.microsoft.com/office/powerpoint/2010/main" val="30500082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686800" cy="838200"/>
          </a:xfrm>
        </p:spPr>
        <p:txBody>
          <a:bodyPr>
            <a:normAutofit fontScale="90000"/>
          </a:bodyPr>
          <a:lstStyle/>
          <a:p>
            <a:pPr algn="ctr"/>
            <a:r>
              <a:rPr lang="id-ID" dirty="0" smtClean="0"/>
              <a:t>TIM KURIKULUM PRODI S-1 </a:t>
            </a:r>
            <a:br>
              <a:rPr lang="id-ID" dirty="0" smtClean="0"/>
            </a:br>
            <a:r>
              <a:rPr lang="id-ID" dirty="0" smtClean="0"/>
              <a:t>DARI INDOMS TAHUN  2012-2014</a:t>
            </a:r>
            <a:endParaRPr lang="id-ID" dirty="0"/>
          </a:p>
        </p:txBody>
      </p:sp>
      <p:sp>
        <p:nvSpPr>
          <p:cNvPr id="3" name="Content Placeholder 2"/>
          <p:cNvSpPr>
            <a:spLocks noGrp="1"/>
          </p:cNvSpPr>
          <p:nvPr>
            <p:ph idx="1"/>
          </p:nvPr>
        </p:nvSpPr>
        <p:spPr/>
        <p:txBody>
          <a:bodyPr/>
          <a:lstStyle/>
          <a:p>
            <a:r>
              <a:rPr lang="id-ID" dirty="0" smtClean="0"/>
              <a:t>SK Presiden IndoMS</a:t>
            </a:r>
          </a:p>
          <a:p>
            <a:r>
              <a:rPr lang="id-ID" dirty="0" smtClean="0"/>
              <a:t>Nomor: 002/Pres/IndoMS/SK/XI/2014</a:t>
            </a:r>
          </a:p>
          <a:p>
            <a:r>
              <a:rPr lang="id-ID" dirty="0" smtClean="0"/>
              <a:t>Tanggal:  28 November 2014</a:t>
            </a:r>
          </a:p>
          <a:p>
            <a:r>
              <a:rPr lang="id-ID" dirty="0" smtClean="0"/>
              <a:t>Prodi S-1 Matematika</a:t>
            </a:r>
          </a:p>
          <a:p>
            <a:r>
              <a:rPr lang="id-ID" dirty="0" smtClean="0"/>
              <a:t>Prodi S-1 Pendidikan Matematika</a:t>
            </a:r>
          </a:p>
          <a:p>
            <a:r>
              <a:rPr lang="id-ID" dirty="0" smtClean="0"/>
              <a:t>Prodi S-1 Statistika</a:t>
            </a:r>
          </a:p>
          <a:p>
            <a:r>
              <a:rPr lang="id-ID" dirty="0" smtClean="0"/>
              <a:t>Prodi S-1 Ilmu Komputer/Teknik Informatika</a:t>
            </a:r>
            <a:endParaRPr lang="id-ID" dirty="0"/>
          </a:p>
        </p:txBody>
      </p:sp>
    </p:spTree>
    <p:extLst>
      <p:ext uri="{BB962C8B-B14F-4D97-AF65-F5344CB8AC3E}">
        <p14:creationId xmlns:p14="http://schemas.microsoft.com/office/powerpoint/2010/main" val="11225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a:solidFill>
            <a:schemeClr val="bg2">
              <a:lumMod val="90000"/>
            </a:schemeClr>
          </a:solidFill>
        </p:spPr>
        <p:txBody>
          <a:bodyPr>
            <a:normAutofit/>
          </a:bodyPr>
          <a:lstStyle/>
          <a:p>
            <a:r>
              <a:rPr lang="en-US" sz="3600" err="1" smtClean="0">
                <a:latin typeface="Arial Black" pitchFamily="34" charset="0"/>
              </a:rPr>
              <a:t>Deskripsi</a:t>
            </a:r>
            <a:r>
              <a:rPr lang="en-US" sz="3600" smtClean="0">
                <a:latin typeface="Arial Black" pitchFamily="34" charset="0"/>
              </a:rPr>
              <a:t> </a:t>
            </a:r>
            <a:r>
              <a:rPr lang="en-US" sz="3600" err="1" smtClean="0">
                <a:latin typeface="Arial Black" pitchFamily="34" charset="0"/>
              </a:rPr>
              <a:t>Umum</a:t>
            </a:r>
            <a:endParaRPr lang="en-US" sz="3600">
              <a:latin typeface="Arial Black" pitchFamily="34" charset="0"/>
            </a:endParaRPr>
          </a:p>
        </p:txBody>
      </p:sp>
      <p:sp>
        <p:nvSpPr>
          <p:cNvPr id="4" name="Content Placeholder 3"/>
          <p:cNvSpPr>
            <a:spLocks noGrp="1"/>
          </p:cNvSpPr>
          <p:nvPr>
            <p:ph idx="1"/>
          </p:nvPr>
        </p:nvSpPr>
        <p:spPr>
          <a:xfrm>
            <a:off x="457200" y="1371600"/>
            <a:ext cx="8229600" cy="5181600"/>
          </a:xfrm>
          <a:solidFill>
            <a:schemeClr val="bg2"/>
          </a:solidFill>
        </p:spPr>
        <p:txBody>
          <a:bodyPr anchor="ctr">
            <a:normAutofit fontScale="47500" lnSpcReduction="20000"/>
          </a:bodyPr>
          <a:lstStyle/>
          <a:p>
            <a:pPr marL="176213" indent="-3175">
              <a:lnSpc>
                <a:spcPct val="120000"/>
              </a:lnSpc>
              <a:buNone/>
            </a:pPr>
            <a:r>
              <a:rPr lang="en-US" sz="4200" err="1" smtClean="0">
                <a:latin typeface="Comic Sans MS" pitchFamily="66" charset="0"/>
                <a:cs typeface="Arial" pitchFamily="34" charset="0"/>
              </a:rPr>
              <a:t>Sesuai</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dengan</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ideologi</a:t>
            </a:r>
            <a:r>
              <a:rPr lang="en-US" sz="4200" smtClean="0">
                <a:latin typeface="Comic Sans MS" pitchFamily="66" charset="0"/>
                <a:cs typeface="Arial" pitchFamily="34" charset="0"/>
              </a:rPr>
              <a:t> Negara </a:t>
            </a:r>
            <a:r>
              <a:rPr lang="en-US" sz="4200" err="1" smtClean="0">
                <a:latin typeface="Comic Sans MS" pitchFamily="66" charset="0"/>
                <a:cs typeface="Arial" pitchFamily="34" charset="0"/>
              </a:rPr>
              <a:t>dan</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budaya</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Bangsa</a:t>
            </a:r>
            <a:r>
              <a:rPr lang="en-US" sz="4200" smtClean="0">
                <a:latin typeface="Comic Sans MS" pitchFamily="66" charset="0"/>
                <a:cs typeface="Arial" pitchFamily="34" charset="0"/>
              </a:rPr>
              <a:t> Indonesia, </a:t>
            </a:r>
            <a:r>
              <a:rPr lang="en-US" sz="4200" err="1" smtClean="0">
                <a:latin typeface="Comic Sans MS" pitchFamily="66" charset="0"/>
                <a:cs typeface="Arial" pitchFamily="34" charset="0"/>
              </a:rPr>
              <a:t>maka</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implementasi</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sistem</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pendidikan</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nasional</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dan</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sistem</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pelatihan</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kerja</a:t>
            </a:r>
            <a:r>
              <a:rPr lang="en-US" sz="4200" smtClean="0">
                <a:latin typeface="Comic Sans MS" pitchFamily="66" charset="0"/>
                <a:cs typeface="Arial" pitchFamily="34" charset="0"/>
              </a:rPr>
              <a:t> yang </a:t>
            </a:r>
            <a:r>
              <a:rPr lang="en-US" sz="4200" err="1" smtClean="0">
                <a:latin typeface="Comic Sans MS" pitchFamily="66" charset="0"/>
                <a:cs typeface="Arial" pitchFamily="34" charset="0"/>
              </a:rPr>
              <a:t>dilakukan</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di</a:t>
            </a:r>
            <a:r>
              <a:rPr lang="en-US" sz="4200" smtClean="0">
                <a:latin typeface="Comic Sans MS" pitchFamily="66" charset="0"/>
                <a:cs typeface="Arial" pitchFamily="34" charset="0"/>
              </a:rPr>
              <a:t> Indonesia </a:t>
            </a:r>
            <a:r>
              <a:rPr lang="en-US" sz="4200" err="1" smtClean="0">
                <a:latin typeface="Comic Sans MS" pitchFamily="66" charset="0"/>
                <a:cs typeface="Arial" pitchFamily="34" charset="0"/>
              </a:rPr>
              <a:t>pada</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setiap</a:t>
            </a:r>
            <a:r>
              <a:rPr lang="en-US" sz="4200" smtClean="0">
                <a:latin typeface="Comic Sans MS" pitchFamily="66" charset="0"/>
                <a:cs typeface="Arial" pitchFamily="34" charset="0"/>
              </a:rPr>
              <a:t> level </a:t>
            </a:r>
            <a:r>
              <a:rPr lang="en-US" sz="4200" err="1" smtClean="0">
                <a:latin typeface="Comic Sans MS" pitchFamily="66" charset="0"/>
                <a:cs typeface="Arial" pitchFamily="34" charset="0"/>
              </a:rPr>
              <a:t>kualifikasi</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mencakup</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proses</a:t>
            </a:r>
            <a:r>
              <a:rPr lang="en-US" sz="4200" smtClean="0">
                <a:latin typeface="Comic Sans MS" pitchFamily="66" charset="0"/>
                <a:cs typeface="Arial" pitchFamily="34" charset="0"/>
              </a:rPr>
              <a:t> yang </a:t>
            </a:r>
            <a:r>
              <a:rPr lang="en-US" sz="4200" err="1" smtClean="0">
                <a:latin typeface="Comic Sans MS" pitchFamily="66" charset="0"/>
                <a:cs typeface="Arial" pitchFamily="34" charset="0"/>
              </a:rPr>
              <a:t>menumbuhkembangkan</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afeksi</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sebagai</a:t>
            </a:r>
            <a:r>
              <a:rPr lang="en-US" sz="4200" smtClean="0">
                <a:latin typeface="Comic Sans MS" pitchFamily="66" charset="0"/>
                <a:cs typeface="Arial" pitchFamily="34" charset="0"/>
              </a:rPr>
              <a:t> </a:t>
            </a:r>
            <a:r>
              <a:rPr lang="en-US" sz="4200" err="1" smtClean="0">
                <a:latin typeface="Comic Sans MS" pitchFamily="66" charset="0"/>
                <a:cs typeface="Arial" pitchFamily="34" charset="0"/>
              </a:rPr>
              <a:t>berikut</a:t>
            </a:r>
            <a:r>
              <a:rPr lang="en-US" sz="4200" smtClean="0">
                <a:latin typeface="Comic Sans MS" pitchFamily="66" charset="0"/>
                <a:cs typeface="Arial" pitchFamily="34" charset="0"/>
              </a:rPr>
              <a:t> :</a:t>
            </a:r>
            <a:endParaRPr lang="en-US" sz="4200" smtClean="0">
              <a:latin typeface="Arial" pitchFamily="34" charset="0"/>
              <a:cs typeface="Arial" pitchFamily="34" charset="0"/>
            </a:endParaRPr>
          </a:p>
          <a:p>
            <a:pPr marL="520700" lvl="0" indent="-347663">
              <a:lnSpc>
                <a:spcPct val="120000"/>
              </a:lnSpc>
            </a:pPr>
            <a:r>
              <a:rPr lang="en-US" sz="3500" b="1" err="1" smtClean="0">
                <a:latin typeface="Comic Sans MS" pitchFamily="66" charset="0"/>
                <a:cs typeface="Arial" pitchFamily="34" charset="0"/>
              </a:rPr>
              <a:t>Bertaqwa</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kepada</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Tuhan</a:t>
            </a:r>
            <a:r>
              <a:rPr lang="en-US" sz="3500" b="1" smtClean="0">
                <a:latin typeface="Comic Sans MS" pitchFamily="66" charset="0"/>
                <a:cs typeface="Arial" pitchFamily="34" charset="0"/>
              </a:rPr>
              <a:t> Yang </a:t>
            </a:r>
            <a:r>
              <a:rPr lang="en-US" sz="3500" b="1" err="1" smtClean="0">
                <a:latin typeface="Comic Sans MS" pitchFamily="66" charset="0"/>
                <a:cs typeface="Arial" pitchFamily="34" charset="0"/>
              </a:rPr>
              <a:t>Maha</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Esa</a:t>
            </a:r>
            <a:endParaRPr lang="en-US" sz="3500" b="1" smtClean="0">
              <a:latin typeface="Comic Sans MS" pitchFamily="66" charset="0"/>
              <a:cs typeface="Arial" pitchFamily="34" charset="0"/>
            </a:endParaRPr>
          </a:p>
          <a:p>
            <a:pPr marL="520700" lvl="0" indent="-347663">
              <a:lnSpc>
                <a:spcPct val="120000"/>
              </a:lnSpc>
            </a:pPr>
            <a:r>
              <a:rPr lang="en-US" sz="3500" b="1" err="1" smtClean="0">
                <a:solidFill>
                  <a:srgbClr val="FF6600"/>
                </a:solidFill>
                <a:latin typeface="Comic Sans MS" pitchFamily="66" charset="0"/>
                <a:cs typeface="Arial" pitchFamily="34" charset="0"/>
              </a:rPr>
              <a:t>Memiliki</a:t>
            </a:r>
            <a:r>
              <a:rPr lang="en-US" sz="3500" b="1" smtClean="0">
                <a:solidFill>
                  <a:srgbClr val="FF6600"/>
                </a:solidFill>
                <a:latin typeface="Comic Sans MS" pitchFamily="66" charset="0"/>
                <a:cs typeface="Arial" pitchFamily="34" charset="0"/>
              </a:rPr>
              <a:t> moral, </a:t>
            </a:r>
            <a:r>
              <a:rPr lang="en-US" sz="3500" b="1" err="1" smtClean="0">
                <a:solidFill>
                  <a:srgbClr val="FF6600"/>
                </a:solidFill>
                <a:latin typeface="Comic Sans MS" pitchFamily="66" charset="0"/>
                <a:cs typeface="Arial" pitchFamily="34" charset="0"/>
              </a:rPr>
              <a:t>etika</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dan</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kepribadian</a:t>
            </a:r>
            <a:r>
              <a:rPr lang="en-US" sz="3500" b="1" smtClean="0">
                <a:solidFill>
                  <a:srgbClr val="FF6600"/>
                </a:solidFill>
                <a:latin typeface="Comic Sans MS" pitchFamily="66" charset="0"/>
                <a:cs typeface="Arial" pitchFamily="34" charset="0"/>
              </a:rPr>
              <a:t> yang </a:t>
            </a:r>
            <a:r>
              <a:rPr lang="en-US" sz="3500" b="1" err="1" smtClean="0">
                <a:solidFill>
                  <a:srgbClr val="FF6600"/>
                </a:solidFill>
                <a:latin typeface="Comic Sans MS" pitchFamily="66" charset="0"/>
                <a:cs typeface="Arial" pitchFamily="34" charset="0"/>
              </a:rPr>
              <a:t>baik</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di</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dalam</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menyelesaikan</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tugasnya</a:t>
            </a:r>
            <a:endParaRPr lang="en-US" sz="3500" b="1" smtClean="0">
              <a:solidFill>
                <a:srgbClr val="FF6600"/>
              </a:solidFill>
              <a:latin typeface="Comic Sans MS" pitchFamily="66" charset="0"/>
              <a:cs typeface="Arial" pitchFamily="34" charset="0"/>
            </a:endParaRPr>
          </a:p>
          <a:p>
            <a:pPr marL="520700" lvl="0" indent="-347663">
              <a:lnSpc>
                <a:spcPct val="120000"/>
              </a:lnSpc>
            </a:pPr>
            <a:r>
              <a:rPr lang="en-US" sz="3500" b="1" err="1" smtClean="0">
                <a:latin typeface="Comic Sans MS" pitchFamily="66" charset="0"/>
                <a:cs typeface="Arial" pitchFamily="34" charset="0"/>
              </a:rPr>
              <a:t>Berperan</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sebagai</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warga</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negara</a:t>
            </a:r>
            <a:r>
              <a:rPr lang="en-US" sz="3500" b="1" smtClean="0">
                <a:latin typeface="Comic Sans MS" pitchFamily="66" charset="0"/>
                <a:cs typeface="Arial" pitchFamily="34" charset="0"/>
              </a:rPr>
              <a:t> yang </a:t>
            </a:r>
            <a:r>
              <a:rPr lang="en-US" sz="3500" b="1" err="1" smtClean="0">
                <a:latin typeface="Comic Sans MS" pitchFamily="66" charset="0"/>
                <a:cs typeface="Arial" pitchFamily="34" charset="0"/>
              </a:rPr>
              <a:t>bangga</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dan</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cinta</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tanah</a:t>
            </a:r>
            <a:r>
              <a:rPr lang="en-US" sz="3500" b="1" smtClean="0">
                <a:latin typeface="Comic Sans MS" pitchFamily="66" charset="0"/>
                <a:cs typeface="Arial" pitchFamily="34" charset="0"/>
              </a:rPr>
              <a:t> air </a:t>
            </a:r>
            <a:r>
              <a:rPr lang="en-US" sz="3500" b="1" err="1" smtClean="0">
                <a:latin typeface="Comic Sans MS" pitchFamily="66" charset="0"/>
                <a:cs typeface="Arial" pitchFamily="34" charset="0"/>
              </a:rPr>
              <a:t>serta</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mendukung</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perdamaian</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dunia</a:t>
            </a:r>
            <a:endParaRPr lang="en-US" sz="3500" b="1" smtClean="0">
              <a:latin typeface="Comic Sans MS" pitchFamily="66" charset="0"/>
              <a:cs typeface="Arial" pitchFamily="34" charset="0"/>
            </a:endParaRPr>
          </a:p>
          <a:p>
            <a:pPr marL="520700" lvl="0" indent="-347663">
              <a:lnSpc>
                <a:spcPct val="120000"/>
              </a:lnSpc>
            </a:pPr>
            <a:r>
              <a:rPr lang="en-US" sz="3500" b="1" err="1" smtClean="0">
                <a:solidFill>
                  <a:srgbClr val="FF6600"/>
                </a:solidFill>
                <a:latin typeface="Comic Sans MS" pitchFamily="66" charset="0"/>
                <a:cs typeface="Arial" pitchFamily="34" charset="0"/>
              </a:rPr>
              <a:t>Mampu</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bekerja</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sama</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dan</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memiliki</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kepekaan</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sosial</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dan</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kepedulian</a:t>
            </a:r>
            <a:r>
              <a:rPr lang="en-US" sz="3500" b="1" smtClean="0">
                <a:solidFill>
                  <a:srgbClr val="FF6600"/>
                </a:solidFill>
                <a:latin typeface="Comic Sans MS" pitchFamily="66" charset="0"/>
                <a:cs typeface="Arial" pitchFamily="34" charset="0"/>
              </a:rPr>
              <a:t> yang </a:t>
            </a:r>
            <a:r>
              <a:rPr lang="en-US" sz="3500" b="1" err="1" smtClean="0">
                <a:solidFill>
                  <a:srgbClr val="FF6600"/>
                </a:solidFill>
                <a:latin typeface="Comic Sans MS" pitchFamily="66" charset="0"/>
                <a:cs typeface="Arial" pitchFamily="34" charset="0"/>
              </a:rPr>
              <a:t>tinggi</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terhadap</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masyarakat</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dan</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lingkungannya</a:t>
            </a:r>
            <a:endParaRPr lang="en-US" sz="3500" b="1" smtClean="0">
              <a:solidFill>
                <a:srgbClr val="FF6600"/>
              </a:solidFill>
              <a:latin typeface="Comic Sans MS" pitchFamily="66" charset="0"/>
              <a:cs typeface="Arial" pitchFamily="34" charset="0"/>
            </a:endParaRPr>
          </a:p>
          <a:p>
            <a:pPr marL="520700" lvl="0" indent="-347663">
              <a:lnSpc>
                <a:spcPct val="120000"/>
              </a:lnSpc>
            </a:pPr>
            <a:r>
              <a:rPr lang="en-US" sz="3500" b="1" err="1" smtClean="0">
                <a:latin typeface="Comic Sans MS" pitchFamily="66" charset="0"/>
                <a:cs typeface="Arial" pitchFamily="34" charset="0"/>
              </a:rPr>
              <a:t>Menghargai</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keanekaragaman</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budaya</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pandangan</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kepercayaan</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dan</a:t>
            </a:r>
            <a:r>
              <a:rPr lang="en-US" sz="3500" b="1" smtClean="0">
                <a:latin typeface="Comic Sans MS" pitchFamily="66" charset="0"/>
                <a:cs typeface="Arial" pitchFamily="34" charset="0"/>
              </a:rPr>
              <a:t> agama </a:t>
            </a:r>
            <a:r>
              <a:rPr lang="en-US" sz="3500" b="1" err="1" smtClean="0">
                <a:latin typeface="Comic Sans MS" pitchFamily="66" charset="0"/>
                <a:cs typeface="Arial" pitchFamily="34" charset="0"/>
              </a:rPr>
              <a:t>serta</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pendapat</a:t>
            </a:r>
            <a:r>
              <a:rPr lang="en-US" sz="3500" b="1" smtClean="0">
                <a:latin typeface="Comic Sans MS" pitchFamily="66" charset="0"/>
                <a:cs typeface="Arial" pitchFamily="34" charset="0"/>
              </a:rPr>
              <a:t>/</a:t>
            </a:r>
            <a:r>
              <a:rPr lang="en-US" sz="3500" b="1" err="1" smtClean="0">
                <a:latin typeface="Comic Sans MS" pitchFamily="66" charset="0"/>
                <a:cs typeface="Arial" pitchFamily="34" charset="0"/>
              </a:rPr>
              <a:t>temuan</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orisinal</a:t>
            </a:r>
            <a:r>
              <a:rPr lang="en-US" sz="3500" b="1" smtClean="0">
                <a:latin typeface="Comic Sans MS" pitchFamily="66" charset="0"/>
                <a:cs typeface="Arial" pitchFamily="34" charset="0"/>
              </a:rPr>
              <a:t> </a:t>
            </a:r>
            <a:r>
              <a:rPr lang="en-US" sz="3500" b="1" err="1" smtClean="0">
                <a:latin typeface="Comic Sans MS" pitchFamily="66" charset="0"/>
                <a:cs typeface="Arial" pitchFamily="34" charset="0"/>
              </a:rPr>
              <a:t>orang</a:t>
            </a:r>
            <a:r>
              <a:rPr lang="en-US" sz="3500" b="1" smtClean="0">
                <a:latin typeface="Comic Sans MS" pitchFamily="66" charset="0"/>
                <a:cs typeface="Arial" pitchFamily="34" charset="0"/>
              </a:rPr>
              <a:t> lain</a:t>
            </a:r>
          </a:p>
          <a:p>
            <a:pPr marL="520700" lvl="0" indent="-347663">
              <a:lnSpc>
                <a:spcPct val="120000"/>
              </a:lnSpc>
            </a:pPr>
            <a:r>
              <a:rPr lang="en-US" sz="3500" b="1" err="1" smtClean="0">
                <a:solidFill>
                  <a:srgbClr val="FF6600"/>
                </a:solidFill>
                <a:latin typeface="Comic Sans MS" pitchFamily="66" charset="0"/>
                <a:cs typeface="Arial" pitchFamily="34" charset="0"/>
              </a:rPr>
              <a:t>Menjunjung</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tinggi</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penegakan</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hukum</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serta</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memiliki</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semangat</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untuk</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mendahulukan</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kepentingan</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bangsa</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serta</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masyarakat</a:t>
            </a:r>
            <a:r>
              <a:rPr lang="en-US" sz="3500" b="1" smtClean="0">
                <a:solidFill>
                  <a:srgbClr val="FF6600"/>
                </a:solidFill>
                <a:latin typeface="Comic Sans MS" pitchFamily="66" charset="0"/>
                <a:cs typeface="Arial" pitchFamily="34" charset="0"/>
              </a:rPr>
              <a:t> </a:t>
            </a:r>
            <a:r>
              <a:rPr lang="en-US" sz="3500" b="1" err="1" smtClean="0">
                <a:solidFill>
                  <a:srgbClr val="FF6600"/>
                </a:solidFill>
                <a:latin typeface="Comic Sans MS" pitchFamily="66" charset="0"/>
                <a:cs typeface="Arial" pitchFamily="34" charset="0"/>
              </a:rPr>
              <a:t>luas</a:t>
            </a:r>
            <a:r>
              <a:rPr lang="en-US" sz="3500" b="1" smtClean="0">
                <a:solidFill>
                  <a:srgbClr val="FF6600"/>
                </a:solidFill>
                <a:latin typeface="Comic Sans MS" pitchFamily="66" charset="0"/>
                <a:cs typeface="Arial" pitchFamily="34" charset="0"/>
              </a:rPr>
              <a:t>.</a:t>
            </a:r>
          </a:p>
        </p:txBody>
      </p:sp>
    </p:spTree>
    <p:extLst>
      <p:ext uri="{BB962C8B-B14F-4D97-AF65-F5344CB8AC3E}">
        <p14:creationId xmlns:p14="http://schemas.microsoft.com/office/powerpoint/2010/main" val="26061482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90" y="548680"/>
            <a:ext cx="8097125"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60232" y="764704"/>
            <a:ext cx="122413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d-ID" dirty="0" smtClean="0"/>
              <a:t>SARJANA</a:t>
            </a:r>
            <a:endParaRPr lang="id-ID" dirty="0"/>
          </a:p>
        </p:txBody>
      </p:sp>
    </p:spTree>
    <p:extLst>
      <p:ext uri="{BB962C8B-B14F-4D97-AF65-F5344CB8AC3E}">
        <p14:creationId xmlns:p14="http://schemas.microsoft.com/office/powerpoint/2010/main" val="10572248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2741"/>
            <a:ext cx="7848871" cy="582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5793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31988"/>
            <a:ext cx="7776864" cy="590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3865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340768"/>
            <a:ext cx="8458200" cy="1222375"/>
          </a:xfrm>
        </p:spPr>
        <p:txBody>
          <a:bodyPr>
            <a:noAutofit/>
          </a:bodyPr>
          <a:lstStyle/>
          <a:p>
            <a:pPr algn="ctr"/>
            <a:r>
              <a:rPr lang="en-US" sz="2800" dirty="0" smtClean="0"/>
              <a:t>P</a:t>
            </a:r>
            <a:r>
              <a:rPr lang="id-ID" sz="2800" dirty="0" smtClean="0"/>
              <a:t>erumusan naskah akademik</a:t>
            </a:r>
            <a:br>
              <a:rPr lang="id-ID" sz="2800" dirty="0" smtClean="0"/>
            </a:br>
            <a:r>
              <a:rPr lang="id-ID" sz="2800" dirty="0" smtClean="0"/>
              <a:t>kurikulum pendidikan tinggi</a:t>
            </a:r>
            <a:br>
              <a:rPr lang="id-ID" sz="2800" dirty="0" smtClean="0"/>
            </a:br>
            <a:r>
              <a:rPr lang="id-ID" sz="2800" dirty="0" smtClean="0"/>
              <a:t/>
            </a:r>
            <a:br>
              <a:rPr lang="id-ID" sz="2800" dirty="0" smtClean="0"/>
            </a:br>
            <a:r>
              <a:rPr lang="id-ID" sz="2800" dirty="0" smtClean="0"/>
              <a:t>profil lulusan,  CAPAIAN PEMBELAJARAN</a:t>
            </a:r>
            <a:br>
              <a:rPr lang="id-ID" sz="2800" dirty="0" smtClean="0"/>
            </a:br>
            <a:r>
              <a:rPr lang="id-ID" sz="2800" dirty="0" smtClean="0"/>
              <a:t> dan kurikulum minimal</a:t>
            </a:r>
            <a:br>
              <a:rPr lang="id-ID" sz="2800" dirty="0" smtClean="0"/>
            </a:br>
            <a:r>
              <a:rPr lang="id-ID" sz="2800" dirty="0"/>
              <a:t/>
            </a:r>
            <a:br>
              <a:rPr lang="id-ID" sz="2800" dirty="0"/>
            </a:br>
            <a:r>
              <a:rPr lang="id-ID" sz="2800" dirty="0" smtClean="0"/>
              <a:t>PRODI s-1  MATEMATIKA , pendidikan matematika, statistika dan ilmukomputer</a:t>
            </a:r>
            <a:br>
              <a:rPr lang="id-ID" sz="2800" dirty="0" smtClean="0"/>
            </a:br>
            <a:r>
              <a:rPr lang="id-ID" sz="2800" dirty="0" smtClean="0"/>
              <a:t/>
            </a:r>
            <a:br>
              <a:rPr lang="id-ID" sz="2800" dirty="0" smtClean="0"/>
            </a:br>
            <a:r>
              <a:rPr lang="id-ID" sz="2800" dirty="0" smtClean="0"/>
              <a:t>BANDUNg, 29 novemBER 2014</a:t>
            </a:r>
            <a:endParaRPr lang="id-ID" sz="2800" dirty="0"/>
          </a:p>
        </p:txBody>
      </p:sp>
    </p:spTree>
    <p:extLst>
      <p:ext uri="{BB962C8B-B14F-4D97-AF65-F5344CB8AC3E}">
        <p14:creationId xmlns:p14="http://schemas.microsoft.com/office/powerpoint/2010/main" val="38731535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276" y="2232627"/>
            <a:ext cx="8458200" cy="1222375"/>
          </a:xfrm>
        </p:spPr>
        <p:txBody>
          <a:bodyPr>
            <a:normAutofit/>
          </a:bodyPr>
          <a:lstStyle/>
          <a:p>
            <a:pPr algn="ctr"/>
            <a:r>
              <a:rPr lang="id-ID" sz="2400" dirty="0" smtClean="0"/>
              <a:t>REKOMENDASI capaian pembelajaran  DAN STRUKTUR KURIKULUM MINIMAL</a:t>
            </a:r>
            <a:br>
              <a:rPr lang="id-ID" sz="2400" dirty="0" smtClean="0"/>
            </a:br>
            <a:r>
              <a:rPr lang="id-ID" sz="2400" dirty="0" smtClean="0"/>
              <a:t>PRODI S-1 MATEMATIKA</a:t>
            </a:r>
            <a:endParaRPr lang="id-ID" sz="2400" dirty="0"/>
          </a:p>
        </p:txBody>
      </p:sp>
    </p:spTree>
    <p:extLst>
      <p:ext uri="{BB962C8B-B14F-4D97-AF65-F5344CB8AC3E}">
        <p14:creationId xmlns:p14="http://schemas.microsoft.com/office/powerpoint/2010/main" val="28413831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Profil</a:t>
            </a:r>
            <a:r>
              <a:rPr lang="en-US" dirty="0" smtClean="0"/>
              <a:t> </a:t>
            </a:r>
            <a:r>
              <a:rPr lang="en-US" dirty="0" err="1" smtClean="0"/>
              <a:t>lulusan</a:t>
            </a:r>
            <a:r>
              <a:rPr lang="en-US" dirty="0" smtClean="0"/>
              <a:t> </a:t>
            </a:r>
            <a:r>
              <a:rPr lang="en-US" dirty="0" err="1" smtClean="0"/>
              <a:t>prodi</a:t>
            </a:r>
            <a:r>
              <a:rPr lang="en-US" dirty="0" smtClean="0"/>
              <a:t> s-1 </a:t>
            </a:r>
            <a:r>
              <a:rPr lang="en-US" dirty="0" err="1" smtClean="0"/>
              <a:t>matematika</a:t>
            </a:r>
            <a:endParaRPr lang="en-US" dirty="0"/>
          </a:p>
        </p:txBody>
      </p:sp>
      <p:sp>
        <p:nvSpPr>
          <p:cNvPr id="3" name="Content Placeholder 2"/>
          <p:cNvSpPr>
            <a:spLocks noGrp="1"/>
          </p:cNvSpPr>
          <p:nvPr>
            <p:ph idx="1"/>
          </p:nvPr>
        </p:nvSpPr>
        <p:spPr/>
        <p:txBody>
          <a:bodyPr/>
          <a:lstStyle/>
          <a:p>
            <a:pPr marL="0" indent="0">
              <a:buNone/>
            </a:pPr>
            <a:r>
              <a:rPr lang="en-US" sz="2400" b="1" dirty="0" err="1"/>
              <a:t>Profil</a:t>
            </a:r>
            <a:r>
              <a:rPr lang="en-US" sz="2400" b="1" dirty="0"/>
              <a:t> </a:t>
            </a:r>
            <a:r>
              <a:rPr lang="id-ID" sz="2400" b="1" dirty="0"/>
              <a:t>Lulusan Prodi </a:t>
            </a:r>
            <a:r>
              <a:rPr lang="id-ID" sz="2400" b="1" dirty="0" smtClean="0"/>
              <a:t>S-1 </a:t>
            </a:r>
            <a:r>
              <a:rPr lang="id-ID" sz="2400" b="1" dirty="0"/>
              <a:t>Matematika</a:t>
            </a:r>
            <a:r>
              <a:rPr lang="en-US" sz="2400" b="1" dirty="0"/>
              <a:t> </a:t>
            </a:r>
            <a:r>
              <a:rPr lang="en-US" sz="2400" b="1" dirty="0" err="1"/>
              <a:t>adalah</a:t>
            </a:r>
            <a:r>
              <a:rPr lang="en-US" sz="2400" b="1" dirty="0"/>
              <a:t> </a:t>
            </a:r>
            <a:r>
              <a:rPr lang="en-US" sz="2400" b="1" dirty="0" err="1"/>
              <a:t>memiliki</a:t>
            </a:r>
            <a:r>
              <a:rPr lang="en-US" sz="2400" b="1" dirty="0"/>
              <a:t> </a:t>
            </a:r>
            <a:r>
              <a:rPr lang="en-US" sz="2400" b="1" dirty="0" err="1"/>
              <a:t>pengetahuan</a:t>
            </a:r>
            <a:r>
              <a:rPr lang="en-US" sz="2400" b="1" dirty="0"/>
              <a:t>, </a:t>
            </a:r>
            <a:r>
              <a:rPr lang="en-US" sz="2400" b="1" dirty="0" err="1"/>
              <a:t>ketrampilan</a:t>
            </a:r>
            <a:r>
              <a:rPr lang="en-US" sz="2400" b="1" dirty="0"/>
              <a:t> </a:t>
            </a:r>
            <a:r>
              <a:rPr lang="en-US" sz="2400" b="1" dirty="0" err="1"/>
              <a:t>dan</a:t>
            </a:r>
            <a:r>
              <a:rPr lang="en-US" sz="2400" b="1" dirty="0"/>
              <a:t> </a:t>
            </a:r>
            <a:r>
              <a:rPr lang="en-US" sz="2400" b="1" dirty="0" err="1"/>
              <a:t>keahlian</a:t>
            </a:r>
            <a:r>
              <a:rPr lang="en-US" sz="2400" b="1" dirty="0"/>
              <a:t> </a:t>
            </a:r>
            <a:r>
              <a:rPr lang="en-US" sz="2400" b="1" dirty="0" err="1"/>
              <a:t>matematika</a:t>
            </a:r>
            <a:r>
              <a:rPr lang="en-US" sz="2400" b="1" dirty="0"/>
              <a:t> </a:t>
            </a:r>
            <a:r>
              <a:rPr lang="en-US" sz="2400" b="1" dirty="0" err="1"/>
              <a:t>serta</a:t>
            </a:r>
            <a:r>
              <a:rPr lang="en-US" sz="2400" b="1" dirty="0"/>
              <a:t> yang </a:t>
            </a:r>
            <a:r>
              <a:rPr lang="en-US" sz="2400" b="1" dirty="0" err="1"/>
              <a:t>terkait</a:t>
            </a:r>
            <a:r>
              <a:rPr lang="en-US" sz="2400" b="1" dirty="0"/>
              <a:t> </a:t>
            </a:r>
            <a:r>
              <a:rPr lang="en-US" sz="2400" b="1" dirty="0" err="1"/>
              <a:t>untuk</a:t>
            </a:r>
            <a:r>
              <a:rPr lang="en-US" sz="2400" b="1" dirty="0"/>
              <a:t> </a:t>
            </a:r>
            <a:r>
              <a:rPr lang="en-US" sz="2400" b="1" dirty="0" err="1"/>
              <a:t>berkarir</a:t>
            </a:r>
            <a:r>
              <a:rPr lang="en-US" sz="2400" b="1" dirty="0"/>
              <a:t> </a:t>
            </a:r>
            <a:r>
              <a:rPr lang="en-US" sz="2400" b="1" dirty="0" err="1" smtClean="0"/>
              <a:t>sebagai</a:t>
            </a:r>
            <a:r>
              <a:rPr lang="en-US" sz="2400" b="1" dirty="0" smtClean="0"/>
              <a:t>:</a:t>
            </a:r>
          </a:p>
          <a:p>
            <a:pPr marL="0" indent="0">
              <a:buNone/>
            </a:pPr>
            <a:endParaRPr lang="en-US" sz="2400" b="1" dirty="0"/>
          </a:p>
          <a:p>
            <a:pPr lvl="1"/>
            <a:r>
              <a:rPr lang="en-US" b="1" dirty="0" err="1"/>
              <a:t>Akademisi</a:t>
            </a:r>
            <a:endParaRPr lang="en-US" b="1" dirty="0"/>
          </a:p>
          <a:p>
            <a:pPr lvl="1"/>
            <a:r>
              <a:rPr lang="en-US" b="1" dirty="0" err="1"/>
              <a:t>Asisten</a:t>
            </a:r>
            <a:r>
              <a:rPr lang="en-US" b="1" dirty="0"/>
              <a:t> </a:t>
            </a:r>
            <a:r>
              <a:rPr lang="en-US" b="1" dirty="0" err="1"/>
              <a:t>Peneliti</a:t>
            </a:r>
            <a:endParaRPr lang="en-US" b="1" dirty="0"/>
          </a:p>
          <a:p>
            <a:pPr lvl="1"/>
            <a:r>
              <a:rPr lang="en-US" b="1" dirty="0" err="1"/>
              <a:t>Konsultan</a:t>
            </a:r>
            <a:r>
              <a:rPr lang="en-US" b="1" dirty="0"/>
              <a:t> </a:t>
            </a:r>
          </a:p>
          <a:p>
            <a:pPr lvl="1"/>
            <a:r>
              <a:rPr lang="id-ID" altLang="zh-CN" b="1" dirty="0">
                <a:ea typeface="SimSun" pitchFamily="2" charset="-122"/>
                <a:cs typeface="Aharoni" pitchFamily="2" charset="-79"/>
              </a:rPr>
              <a:t>Praktisi (Industri, Jasa, Pemerintahan)</a:t>
            </a:r>
            <a:endParaRPr lang="id-ID" altLang="zh-CN" b="1" dirty="0">
              <a:cs typeface="Aharoni" pitchFamily="2" charset="-79"/>
            </a:endParaRPr>
          </a:p>
          <a:p>
            <a:endParaRPr lang="en-US" dirty="0"/>
          </a:p>
        </p:txBody>
      </p:sp>
    </p:spTree>
    <p:extLst>
      <p:ext uri="{BB962C8B-B14F-4D97-AF65-F5344CB8AC3E}">
        <p14:creationId xmlns:p14="http://schemas.microsoft.com/office/powerpoint/2010/main" val="9427317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lvl="0" indent="0" fontAlgn="base">
              <a:spcBef>
                <a:spcPct val="0"/>
              </a:spcBef>
              <a:spcAft>
                <a:spcPct val="0"/>
              </a:spcAft>
              <a:buClrTx/>
              <a:buSzTx/>
              <a:buNone/>
            </a:pPr>
            <a:r>
              <a:rPr lang="en-US" altLang="zh-CN" dirty="0" err="1">
                <a:latin typeface="Aharoni" pitchFamily="2" charset="-79"/>
                <a:ea typeface="Times New Roman" pitchFamily="18" charset="0"/>
                <a:cs typeface="Aharoni" pitchFamily="2" charset="-79"/>
              </a:rPr>
              <a:t>Untuk</a:t>
            </a:r>
            <a:r>
              <a:rPr lang="en-US" altLang="zh-CN" dirty="0">
                <a:latin typeface="Aharoni" pitchFamily="2" charset="-79"/>
                <a:ea typeface="Times New Roman" pitchFamily="18" charset="0"/>
                <a:cs typeface="Aharoni" pitchFamily="2" charset="-79"/>
              </a:rPr>
              <a:t> </a:t>
            </a:r>
            <a:r>
              <a:rPr lang="en-US" altLang="zh-CN" dirty="0" err="1">
                <a:latin typeface="Aharoni" pitchFamily="2" charset="-79"/>
                <a:ea typeface="Times New Roman" pitchFamily="18" charset="0"/>
                <a:cs typeface="Aharoni" pitchFamily="2" charset="-79"/>
              </a:rPr>
              <a:t>mendapatkan</a:t>
            </a:r>
            <a:r>
              <a:rPr lang="en-US" altLang="zh-CN" dirty="0">
                <a:latin typeface="Aharoni" pitchFamily="2" charset="-79"/>
                <a:ea typeface="Times New Roman" pitchFamily="18" charset="0"/>
                <a:cs typeface="Aharoni" pitchFamily="2" charset="-79"/>
              </a:rPr>
              <a:t> </a:t>
            </a:r>
            <a:r>
              <a:rPr lang="en-US" altLang="zh-CN" dirty="0" err="1">
                <a:latin typeface="Aharoni" pitchFamily="2" charset="-79"/>
                <a:ea typeface="Times New Roman" pitchFamily="18" charset="0"/>
                <a:cs typeface="Aharoni" pitchFamily="2" charset="-79"/>
              </a:rPr>
              <a:t>Sarjana</a:t>
            </a:r>
            <a:r>
              <a:rPr lang="en-US" altLang="zh-CN" dirty="0">
                <a:latin typeface="Aharoni" pitchFamily="2" charset="-79"/>
                <a:ea typeface="Times New Roman" pitchFamily="18" charset="0"/>
                <a:cs typeface="Aharoni" pitchFamily="2" charset="-79"/>
              </a:rPr>
              <a:t> </a:t>
            </a:r>
            <a:r>
              <a:rPr lang="id-ID" altLang="zh-CN" dirty="0" smtClean="0">
                <a:solidFill>
                  <a:srgbClr val="FF0000"/>
                </a:solidFill>
                <a:latin typeface="Aharoni" pitchFamily="2" charset="-79"/>
                <a:ea typeface="Times New Roman" pitchFamily="18" charset="0"/>
                <a:cs typeface="Aharoni" pitchFamily="2" charset="-79"/>
              </a:rPr>
              <a:t>S-1</a:t>
            </a:r>
            <a:r>
              <a:rPr lang="id-ID" altLang="zh-CN" dirty="0" smtClean="0">
                <a:latin typeface="Aharoni" pitchFamily="2" charset="-79"/>
                <a:ea typeface="Times New Roman" pitchFamily="18" charset="0"/>
                <a:cs typeface="Aharoni" pitchFamily="2" charset="-79"/>
              </a:rPr>
              <a:t> </a:t>
            </a:r>
            <a:r>
              <a:rPr lang="en-US" altLang="zh-CN" dirty="0" err="1">
                <a:latin typeface="Aharoni" pitchFamily="2" charset="-79"/>
                <a:ea typeface="Times New Roman" pitchFamily="18" charset="0"/>
                <a:cs typeface="Aharoni" pitchFamily="2" charset="-79"/>
              </a:rPr>
              <a:t>Matematika</a:t>
            </a:r>
            <a:r>
              <a:rPr lang="en-US" altLang="zh-CN" dirty="0">
                <a:latin typeface="Aharoni" pitchFamily="2" charset="-79"/>
                <a:ea typeface="Times New Roman" pitchFamily="18" charset="0"/>
                <a:cs typeface="Aharoni" pitchFamily="2" charset="-79"/>
              </a:rPr>
              <a:t> yang </a:t>
            </a:r>
            <a:r>
              <a:rPr lang="en-US" altLang="zh-CN" dirty="0" err="1">
                <a:latin typeface="Aharoni" pitchFamily="2" charset="-79"/>
                <a:ea typeface="Times New Roman" pitchFamily="18" charset="0"/>
                <a:cs typeface="Aharoni" pitchFamily="2" charset="-79"/>
              </a:rPr>
              <a:t>memiliki</a:t>
            </a:r>
            <a:r>
              <a:rPr lang="en-US" altLang="zh-CN" dirty="0">
                <a:latin typeface="Aharoni" pitchFamily="2" charset="-79"/>
                <a:ea typeface="Times New Roman" pitchFamily="18" charset="0"/>
                <a:cs typeface="Aharoni" pitchFamily="2" charset="-79"/>
              </a:rPr>
              <a:t> </a:t>
            </a:r>
            <a:r>
              <a:rPr lang="en-US" altLang="zh-CN" dirty="0" err="1">
                <a:latin typeface="Aharoni" pitchFamily="2" charset="-79"/>
                <a:ea typeface="Times New Roman" pitchFamily="18" charset="0"/>
                <a:cs typeface="Aharoni" pitchFamily="2" charset="-79"/>
              </a:rPr>
              <a:t>profil</a:t>
            </a:r>
            <a:r>
              <a:rPr lang="en-US" altLang="zh-CN" dirty="0">
                <a:latin typeface="Aharoni" pitchFamily="2" charset="-79"/>
                <a:ea typeface="Times New Roman" pitchFamily="18" charset="0"/>
                <a:cs typeface="Aharoni" pitchFamily="2" charset="-79"/>
              </a:rPr>
              <a:t> </a:t>
            </a:r>
            <a:r>
              <a:rPr lang="en-US" altLang="zh-CN" dirty="0" err="1">
                <a:latin typeface="Aharoni" pitchFamily="2" charset="-79"/>
                <a:ea typeface="Times New Roman" pitchFamily="18" charset="0"/>
                <a:cs typeface="Aharoni" pitchFamily="2" charset="-79"/>
              </a:rPr>
              <a:t>seperti</a:t>
            </a:r>
            <a:r>
              <a:rPr lang="en-US" altLang="zh-CN" dirty="0">
                <a:latin typeface="Aharoni" pitchFamily="2" charset="-79"/>
                <a:ea typeface="Times New Roman" pitchFamily="18" charset="0"/>
                <a:cs typeface="Aharoni" pitchFamily="2" charset="-79"/>
              </a:rPr>
              <a:t> </a:t>
            </a:r>
            <a:r>
              <a:rPr lang="en-US" altLang="zh-CN" dirty="0" err="1">
                <a:latin typeface="Aharoni" pitchFamily="2" charset="-79"/>
                <a:ea typeface="Times New Roman" pitchFamily="18" charset="0"/>
                <a:cs typeface="Aharoni" pitchFamily="2" charset="-79"/>
              </a:rPr>
              <a:t>disebutkan</a:t>
            </a:r>
            <a:r>
              <a:rPr lang="en-US" altLang="zh-CN" dirty="0">
                <a:latin typeface="Aharoni" pitchFamily="2" charset="-79"/>
                <a:ea typeface="Times New Roman" pitchFamily="18" charset="0"/>
                <a:cs typeface="Aharoni" pitchFamily="2" charset="-79"/>
              </a:rPr>
              <a:t> di </a:t>
            </a:r>
            <a:r>
              <a:rPr lang="en-US" altLang="zh-CN" dirty="0" err="1">
                <a:latin typeface="Aharoni" pitchFamily="2" charset="-79"/>
                <a:ea typeface="Times New Roman" pitchFamily="18" charset="0"/>
                <a:cs typeface="Aharoni" pitchFamily="2" charset="-79"/>
              </a:rPr>
              <a:t>atas</a:t>
            </a:r>
            <a:r>
              <a:rPr lang="en-US" altLang="zh-CN" dirty="0">
                <a:latin typeface="Aharoni" pitchFamily="2" charset="-79"/>
                <a:ea typeface="Times New Roman" pitchFamily="18" charset="0"/>
                <a:cs typeface="Aharoni" pitchFamily="2" charset="-79"/>
              </a:rPr>
              <a:t> </a:t>
            </a:r>
            <a:r>
              <a:rPr lang="en-US" altLang="zh-CN" dirty="0" err="1">
                <a:latin typeface="Aharoni" pitchFamily="2" charset="-79"/>
                <a:ea typeface="Times New Roman" pitchFamily="18" charset="0"/>
                <a:cs typeface="Aharoni" pitchFamily="2" charset="-79"/>
              </a:rPr>
              <a:t>maka</a:t>
            </a:r>
            <a:r>
              <a:rPr lang="en-US" altLang="zh-CN" dirty="0">
                <a:latin typeface="Aharoni" pitchFamily="2" charset="-79"/>
                <a:ea typeface="Times New Roman" pitchFamily="18" charset="0"/>
                <a:cs typeface="Aharoni" pitchFamily="2" charset="-79"/>
              </a:rPr>
              <a:t> </a:t>
            </a:r>
            <a:r>
              <a:rPr lang="en-US" altLang="zh-CN" dirty="0" err="1">
                <a:latin typeface="Aharoni" pitchFamily="2" charset="-79"/>
                <a:ea typeface="Times New Roman" pitchFamily="18" charset="0"/>
                <a:cs typeface="Aharoni" pitchFamily="2" charset="-79"/>
              </a:rPr>
              <a:t>lulusan</a:t>
            </a:r>
            <a:r>
              <a:rPr lang="en-US" altLang="zh-CN" dirty="0">
                <a:latin typeface="Aharoni" pitchFamily="2" charset="-79"/>
                <a:ea typeface="Times New Roman" pitchFamily="18" charset="0"/>
                <a:cs typeface="Aharoni" pitchFamily="2" charset="-79"/>
              </a:rPr>
              <a:t> </a:t>
            </a:r>
            <a:r>
              <a:rPr lang="en-US" altLang="zh-CN" dirty="0" err="1">
                <a:latin typeface="Aharoni" pitchFamily="2" charset="-79"/>
                <a:ea typeface="Times New Roman" pitchFamily="18" charset="0"/>
                <a:cs typeface="Aharoni" pitchFamily="2" charset="-79"/>
              </a:rPr>
              <a:t>ini</a:t>
            </a:r>
            <a:r>
              <a:rPr lang="en-US" altLang="zh-CN" dirty="0">
                <a:latin typeface="Aharoni" pitchFamily="2" charset="-79"/>
                <a:ea typeface="Times New Roman" pitchFamily="18" charset="0"/>
                <a:cs typeface="Aharoni" pitchFamily="2" charset="-79"/>
              </a:rPr>
              <a:t> </a:t>
            </a:r>
            <a:r>
              <a:rPr lang="en-US" altLang="zh-CN" dirty="0" err="1">
                <a:latin typeface="Aharoni" pitchFamily="2" charset="-79"/>
                <a:ea typeface="Times New Roman" pitchFamily="18" charset="0"/>
                <a:cs typeface="Aharoni" pitchFamily="2" charset="-79"/>
              </a:rPr>
              <a:t>harus</a:t>
            </a:r>
            <a:r>
              <a:rPr lang="en-US" altLang="zh-CN" dirty="0">
                <a:latin typeface="Aharoni" pitchFamily="2" charset="-79"/>
                <a:ea typeface="Times New Roman" pitchFamily="18" charset="0"/>
                <a:cs typeface="Aharoni" pitchFamily="2" charset="-79"/>
              </a:rPr>
              <a:t> </a:t>
            </a:r>
            <a:r>
              <a:rPr lang="en-US" altLang="zh-CN" dirty="0" err="1">
                <a:latin typeface="Aharoni" pitchFamily="2" charset="-79"/>
                <a:ea typeface="Times New Roman" pitchFamily="18" charset="0"/>
                <a:cs typeface="Aharoni" pitchFamily="2" charset="-79"/>
              </a:rPr>
              <a:t>memiliki</a:t>
            </a:r>
            <a:r>
              <a:rPr lang="en-US" altLang="zh-CN" dirty="0">
                <a:latin typeface="Aharoni" pitchFamily="2" charset="-79"/>
                <a:ea typeface="Times New Roman" pitchFamily="18" charset="0"/>
                <a:cs typeface="Aharoni" pitchFamily="2" charset="-79"/>
              </a:rPr>
              <a:t> </a:t>
            </a:r>
            <a:r>
              <a:rPr lang="en-US" altLang="zh-CN" dirty="0" err="1">
                <a:latin typeface="Aharoni" pitchFamily="2" charset="-79"/>
                <a:ea typeface="Times New Roman" pitchFamily="18" charset="0"/>
                <a:cs typeface="Aharoni" pitchFamily="2" charset="-79"/>
              </a:rPr>
              <a:t>kemampuan</a:t>
            </a:r>
            <a:r>
              <a:rPr lang="en-US" altLang="zh-CN" dirty="0">
                <a:latin typeface="Aharoni" pitchFamily="2" charset="-79"/>
                <a:ea typeface="Times New Roman" pitchFamily="18" charset="0"/>
                <a:cs typeface="Aharoni" pitchFamily="2" charset="-79"/>
              </a:rPr>
              <a:t>:</a:t>
            </a:r>
          </a:p>
          <a:p>
            <a:pPr marL="0" lvl="0" indent="0" fontAlgn="base">
              <a:spcBef>
                <a:spcPct val="0"/>
              </a:spcBef>
              <a:spcAft>
                <a:spcPct val="0"/>
              </a:spcAft>
              <a:buClrTx/>
              <a:buSzTx/>
              <a:buNone/>
            </a:pPr>
            <a:endParaRPr lang="en-US" altLang="zh-CN" dirty="0">
              <a:latin typeface="Aharoni" pitchFamily="2" charset="-79"/>
              <a:cs typeface="Aharoni" pitchFamily="2" charset="-79"/>
            </a:endParaRPr>
          </a:p>
          <a:p>
            <a:pPr lvl="0" eaLnBrk="0" fontAlgn="base" hangingPunct="0">
              <a:spcBef>
                <a:spcPct val="0"/>
              </a:spcBef>
              <a:spcAft>
                <a:spcPct val="0"/>
              </a:spcAft>
              <a:buClrTx/>
              <a:buSzTx/>
              <a:buFont typeface="Wingdings" pitchFamily="2" charset="2"/>
              <a:buChar char="q"/>
            </a:pPr>
            <a:r>
              <a:rPr lang="id-ID" altLang="zh-CN" dirty="0">
                <a:solidFill>
                  <a:srgbClr val="0070C0"/>
                </a:solidFill>
                <a:latin typeface="Aharoni" pitchFamily="2" charset="-79"/>
                <a:ea typeface="Times New Roman" pitchFamily="18" charset="0"/>
                <a:cs typeface="Aharoni" pitchFamily="2" charset="-79"/>
              </a:rPr>
              <a:t>Melakukan penyelesaian</a:t>
            </a:r>
            <a:r>
              <a:rPr lang="en-US" altLang="zh-CN" dirty="0">
                <a:solidFill>
                  <a:srgbClr val="0070C0"/>
                </a:solidFill>
                <a:latin typeface="Aharoni" pitchFamily="2" charset="-79"/>
                <a:ea typeface="Times New Roman" pitchFamily="18" charset="0"/>
                <a:cs typeface="Aharoni" pitchFamily="2" charset="-79"/>
              </a:rPr>
              <a:t> </a:t>
            </a:r>
            <a:r>
              <a:rPr lang="id-ID" altLang="zh-CN" dirty="0">
                <a:solidFill>
                  <a:srgbClr val="0070C0"/>
                </a:solidFill>
                <a:latin typeface="Aharoni" pitchFamily="2" charset="-79"/>
                <a:ea typeface="Times New Roman" pitchFamily="18" charset="0"/>
                <a:cs typeface="Aharoni" pitchFamily="2" charset="-79"/>
              </a:rPr>
              <a:t>permasalahan matematika </a:t>
            </a:r>
            <a:r>
              <a:rPr lang="id-ID" altLang="zh-CN" dirty="0">
                <a:latin typeface="Aharoni" pitchFamily="2" charset="-79"/>
                <a:ea typeface="Times New Roman" pitchFamily="18" charset="0"/>
                <a:cs typeface="Aharoni" pitchFamily="2" charset="-79"/>
              </a:rPr>
              <a:t>(</a:t>
            </a:r>
            <a:r>
              <a:rPr lang="id-ID" altLang="zh-CN" dirty="0">
                <a:solidFill>
                  <a:srgbClr val="FF0000"/>
                </a:solidFill>
                <a:latin typeface="Aharoni" pitchFamily="2" charset="-79"/>
                <a:ea typeface="Times New Roman" pitchFamily="18" charset="0"/>
                <a:cs typeface="Aharoni" pitchFamily="2" charset="-79"/>
              </a:rPr>
              <a:t>mathematical problem solving</a:t>
            </a:r>
            <a:r>
              <a:rPr lang="id-ID" altLang="zh-CN" dirty="0">
                <a:latin typeface="Aharoni" pitchFamily="2" charset="-79"/>
                <a:ea typeface="Times New Roman" pitchFamily="18" charset="0"/>
                <a:cs typeface="Aharoni" pitchFamily="2" charset="-79"/>
              </a:rPr>
              <a:t>)</a:t>
            </a:r>
            <a:endParaRPr lang="en-US" altLang="zh-CN" dirty="0">
              <a:latin typeface="Aharoni" pitchFamily="2" charset="-79"/>
              <a:cs typeface="Aharoni" pitchFamily="2" charset="-79"/>
            </a:endParaRPr>
          </a:p>
          <a:p>
            <a:pPr lvl="0" eaLnBrk="0" fontAlgn="base" hangingPunct="0">
              <a:spcBef>
                <a:spcPct val="0"/>
              </a:spcBef>
              <a:spcAft>
                <a:spcPct val="0"/>
              </a:spcAft>
              <a:buClrTx/>
              <a:buSzTx/>
              <a:buFont typeface="Wingdings" pitchFamily="2" charset="2"/>
              <a:buChar char="q"/>
            </a:pPr>
            <a:r>
              <a:rPr lang="id-ID" altLang="zh-CN" dirty="0">
                <a:solidFill>
                  <a:srgbClr val="0070C0"/>
                </a:solidFill>
                <a:latin typeface="Aharoni" pitchFamily="2" charset="-79"/>
                <a:ea typeface="Times New Roman" pitchFamily="18" charset="0"/>
                <a:cs typeface="Aharoni" pitchFamily="2" charset="-79"/>
              </a:rPr>
              <a:t>Melakukan a</a:t>
            </a:r>
            <a:r>
              <a:rPr lang="en-US" altLang="zh-CN" dirty="0" err="1">
                <a:solidFill>
                  <a:srgbClr val="0070C0"/>
                </a:solidFill>
                <a:latin typeface="Aharoni" pitchFamily="2" charset="-79"/>
                <a:ea typeface="Times New Roman" pitchFamily="18" charset="0"/>
                <a:cs typeface="Aharoni" pitchFamily="2" charset="-79"/>
              </a:rPr>
              <a:t>bstraksi</a:t>
            </a:r>
            <a:r>
              <a:rPr lang="en-US" altLang="zh-CN" dirty="0">
                <a:solidFill>
                  <a:srgbClr val="0070C0"/>
                </a:solidFill>
                <a:latin typeface="Aharoni" pitchFamily="2" charset="-79"/>
                <a:ea typeface="Times New Roman" pitchFamily="18" charset="0"/>
                <a:cs typeface="Aharoni" pitchFamily="2" charset="-79"/>
              </a:rPr>
              <a:t> </a:t>
            </a:r>
            <a:r>
              <a:rPr lang="en-US" altLang="zh-CN" dirty="0" err="1">
                <a:solidFill>
                  <a:srgbClr val="0070C0"/>
                </a:solidFill>
                <a:latin typeface="Aharoni" pitchFamily="2" charset="-79"/>
                <a:ea typeface="Times New Roman" pitchFamily="18" charset="0"/>
                <a:cs typeface="Aharoni" pitchFamily="2" charset="-79"/>
              </a:rPr>
              <a:t>dan</a:t>
            </a:r>
            <a:r>
              <a:rPr lang="en-US" altLang="zh-CN" dirty="0">
                <a:solidFill>
                  <a:srgbClr val="0070C0"/>
                </a:solidFill>
                <a:latin typeface="Aharoni" pitchFamily="2" charset="-79"/>
                <a:ea typeface="Times New Roman" pitchFamily="18" charset="0"/>
                <a:cs typeface="Aharoni" pitchFamily="2" charset="-79"/>
              </a:rPr>
              <a:t> </a:t>
            </a:r>
            <a:r>
              <a:rPr lang="en-US" altLang="zh-CN" dirty="0" err="1">
                <a:solidFill>
                  <a:srgbClr val="0070C0"/>
                </a:solidFill>
                <a:latin typeface="Aharoni" pitchFamily="2" charset="-79"/>
                <a:ea typeface="Times New Roman" pitchFamily="18" charset="0"/>
                <a:cs typeface="Aharoni" pitchFamily="2" charset="-79"/>
              </a:rPr>
              <a:t>generalisasi</a:t>
            </a:r>
            <a:r>
              <a:rPr lang="id-ID" altLang="zh-CN" dirty="0">
                <a:solidFill>
                  <a:srgbClr val="0070C0"/>
                </a:solidFill>
                <a:latin typeface="Aharoni" pitchFamily="2" charset="-79"/>
                <a:ea typeface="Times New Roman" pitchFamily="18" charset="0"/>
                <a:cs typeface="Aharoni" pitchFamily="2" charset="-79"/>
              </a:rPr>
              <a:t> (</a:t>
            </a:r>
            <a:r>
              <a:rPr lang="id-ID" altLang="zh-CN" dirty="0">
                <a:solidFill>
                  <a:srgbClr val="FF0000"/>
                </a:solidFill>
                <a:latin typeface="Aharoni" pitchFamily="2" charset="-79"/>
                <a:ea typeface="Times New Roman" pitchFamily="18" charset="0"/>
                <a:cs typeface="Aharoni" pitchFamily="2" charset="-79"/>
              </a:rPr>
              <a:t>abstraction and generalization</a:t>
            </a:r>
            <a:r>
              <a:rPr lang="id-ID" altLang="zh-CN" dirty="0">
                <a:solidFill>
                  <a:srgbClr val="0070C0"/>
                </a:solidFill>
                <a:latin typeface="Aharoni" pitchFamily="2" charset="-79"/>
                <a:ea typeface="Times New Roman" pitchFamily="18" charset="0"/>
                <a:cs typeface="Aharoni" pitchFamily="2" charset="-79"/>
              </a:rPr>
              <a:t>)</a:t>
            </a:r>
            <a:endParaRPr lang="en-US" altLang="zh-CN" dirty="0">
              <a:solidFill>
                <a:srgbClr val="0070C0"/>
              </a:solidFill>
              <a:latin typeface="Aharoni" pitchFamily="2" charset="-79"/>
              <a:cs typeface="Aharoni" pitchFamily="2" charset="-79"/>
            </a:endParaRPr>
          </a:p>
          <a:p>
            <a:pPr lvl="0" eaLnBrk="0" fontAlgn="base" hangingPunct="0">
              <a:spcBef>
                <a:spcPct val="0"/>
              </a:spcBef>
              <a:spcAft>
                <a:spcPct val="0"/>
              </a:spcAft>
              <a:buClrTx/>
              <a:buSzTx/>
              <a:buFont typeface="Wingdings" pitchFamily="2" charset="2"/>
              <a:buChar char="q"/>
            </a:pPr>
            <a:r>
              <a:rPr lang="id-ID" altLang="zh-CN" dirty="0">
                <a:solidFill>
                  <a:srgbClr val="0070C0"/>
                </a:solidFill>
                <a:latin typeface="Aharoni" pitchFamily="2" charset="-79"/>
                <a:ea typeface="Times New Roman" pitchFamily="18" charset="0"/>
                <a:cs typeface="Aharoni" pitchFamily="2" charset="-79"/>
              </a:rPr>
              <a:t>Melakukan p</a:t>
            </a:r>
            <a:r>
              <a:rPr lang="en-US" altLang="zh-CN" dirty="0" err="1">
                <a:solidFill>
                  <a:srgbClr val="0070C0"/>
                </a:solidFill>
                <a:latin typeface="Aharoni" pitchFamily="2" charset="-79"/>
                <a:ea typeface="Times New Roman" pitchFamily="18" charset="0"/>
                <a:cs typeface="Aharoni" pitchFamily="2" charset="-79"/>
              </a:rPr>
              <a:t>emodelan</a:t>
            </a:r>
            <a:r>
              <a:rPr lang="en-US" altLang="zh-CN" dirty="0">
                <a:solidFill>
                  <a:srgbClr val="0070C0"/>
                </a:solidFill>
                <a:latin typeface="Aharoni" pitchFamily="2" charset="-79"/>
                <a:ea typeface="Times New Roman" pitchFamily="18" charset="0"/>
                <a:cs typeface="Aharoni" pitchFamily="2" charset="-79"/>
              </a:rPr>
              <a:t> </a:t>
            </a:r>
            <a:r>
              <a:rPr lang="en-US" altLang="zh-CN" dirty="0" err="1">
                <a:solidFill>
                  <a:srgbClr val="0070C0"/>
                </a:solidFill>
                <a:latin typeface="Aharoni" pitchFamily="2" charset="-79"/>
                <a:ea typeface="Times New Roman" pitchFamily="18" charset="0"/>
                <a:cs typeface="Aharoni" pitchFamily="2" charset="-79"/>
              </a:rPr>
              <a:t>matematika</a:t>
            </a:r>
            <a:r>
              <a:rPr lang="id-ID" altLang="zh-CN" dirty="0">
                <a:solidFill>
                  <a:srgbClr val="0070C0"/>
                </a:solidFill>
                <a:latin typeface="Aharoni" pitchFamily="2" charset="-79"/>
                <a:ea typeface="Times New Roman" pitchFamily="18" charset="0"/>
                <a:cs typeface="Aharoni" pitchFamily="2" charset="-79"/>
              </a:rPr>
              <a:t> (</a:t>
            </a:r>
            <a:r>
              <a:rPr lang="id-ID" altLang="zh-CN" dirty="0">
                <a:solidFill>
                  <a:srgbClr val="FF0000"/>
                </a:solidFill>
                <a:latin typeface="Aharoni" pitchFamily="2" charset="-79"/>
                <a:ea typeface="Times New Roman" pitchFamily="18" charset="0"/>
                <a:cs typeface="Aharoni" pitchFamily="2" charset="-79"/>
              </a:rPr>
              <a:t>mathematical modelling</a:t>
            </a:r>
            <a:r>
              <a:rPr lang="id-ID" altLang="zh-CN" dirty="0">
                <a:solidFill>
                  <a:srgbClr val="0070C0"/>
                </a:solidFill>
                <a:latin typeface="Aharoni" pitchFamily="2" charset="-79"/>
                <a:ea typeface="Times New Roman" pitchFamily="18" charset="0"/>
                <a:cs typeface="Aharoni" pitchFamily="2" charset="-79"/>
              </a:rPr>
              <a:t>)</a:t>
            </a:r>
            <a:endParaRPr lang="en-US" altLang="zh-CN" dirty="0">
              <a:solidFill>
                <a:srgbClr val="0070C0"/>
              </a:solidFill>
              <a:latin typeface="Aharoni" pitchFamily="2" charset="-79"/>
              <a:ea typeface="Times New Roman" pitchFamily="18" charset="0"/>
              <a:cs typeface="Aharoni" pitchFamily="2" charset="-79"/>
            </a:endParaRPr>
          </a:p>
          <a:p>
            <a:pPr lvl="0" eaLnBrk="0" fontAlgn="base" hangingPunct="0">
              <a:spcBef>
                <a:spcPct val="0"/>
              </a:spcBef>
              <a:spcAft>
                <a:spcPct val="0"/>
              </a:spcAft>
              <a:buClrTx/>
              <a:buSzTx/>
              <a:buFont typeface="Wingdings" pitchFamily="2" charset="2"/>
              <a:buChar char="q"/>
            </a:pPr>
            <a:r>
              <a:rPr lang="id-ID" altLang="zh-CN" dirty="0">
                <a:solidFill>
                  <a:srgbClr val="0070C0"/>
                </a:solidFill>
                <a:latin typeface="Aharoni" pitchFamily="2" charset="-79"/>
                <a:ea typeface="Times New Roman" pitchFamily="18" charset="0"/>
                <a:cs typeface="Aharoni" pitchFamily="2" charset="-79"/>
              </a:rPr>
              <a:t>Malakukan komputasi </a:t>
            </a:r>
            <a:r>
              <a:rPr lang="en-US" altLang="zh-CN" dirty="0" err="1">
                <a:solidFill>
                  <a:srgbClr val="0070C0"/>
                </a:solidFill>
                <a:latin typeface="Aharoni" pitchFamily="2" charset="-79"/>
                <a:ea typeface="Times New Roman" pitchFamily="18" charset="0"/>
                <a:cs typeface="Aharoni" pitchFamily="2" charset="-79"/>
              </a:rPr>
              <a:t>dan</a:t>
            </a:r>
            <a:r>
              <a:rPr lang="en-US" altLang="zh-CN" dirty="0">
                <a:solidFill>
                  <a:srgbClr val="0070C0"/>
                </a:solidFill>
                <a:latin typeface="Aharoni" pitchFamily="2" charset="-79"/>
                <a:ea typeface="Times New Roman" pitchFamily="18" charset="0"/>
                <a:cs typeface="Aharoni" pitchFamily="2" charset="-79"/>
              </a:rPr>
              <a:t> </a:t>
            </a:r>
            <a:r>
              <a:rPr lang="id-ID" altLang="zh-CN" dirty="0">
                <a:solidFill>
                  <a:srgbClr val="0070C0"/>
                </a:solidFill>
                <a:latin typeface="Aharoni" pitchFamily="2" charset="-79"/>
                <a:ea typeface="Times New Roman" pitchFamily="18" charset="0"/>
                <a:cs typeface="Aharoni" pitchFamily="2" charset="-79"/>
              </a:rPr>
              <a:t>simulasi</a:t>
            </a:r>
            <a:r>
              <a:rPr lang="en-US" altLang="zh-CN" dirty="0">
                <a:solidFill>
                  <a:srgbClr val="0070C0"/>
                </a:solidFill>
                <a:latin typeface="Aharoni" pitchFamily="2" charset="-79"/>
                <a:ea typeface="Times New Roman" pitchFamily="18" charset="0"/>
                <a:cs typeface="Aharoni" pitchFamily="2" charset="-79"/>
              </a:rPr>
              <a:t> </a:t>
            </a:r>
            <a:r>
              <a:rPr lang="en-US" altLang="zh-CN" dirty="0" err="1">
                <a:solidFill>
                  <a:srgbClr val="0070C0"/>
                </a:solidFill>
                <a:latin typeface="Aharoni" pitchFamily="2" charset="-79"/>
                <a:ea typeface="Times New Roman" pitchFamily="18" charset="0"/>
                <a:cs typeface="Aharoni" pitchFamily="2" charset="-79"/>
              </a:rPr>
              <a:t>matematika</a:t>
            </a:r>
            <a:r>
              <a:rPr lang="id-ID" altLang="zh-CN" dirty="0">
                <a:solidFill>
                  <a:srgbClr val="0070C0"/>
                </a:solidFill>
                <a:latin typeface="Aharoni" pitchFamily="2" charset="-79"/>
                <a:ea typeface="Times New Roman" pitchFamily="18" charset="0"/>
                <a:cs typeface="Aharoni" pitchFamily="2" charset="-79"/>
              </a:rPr>
              <a:t> (</a:t>
            </a:r>
            <a:r>
              <a:rPr lang="id-ID" altLang="zh-CN" dirty="0">
                <a:solidFill>
                  <a:srgbClr val="FF0000"/>
                </a:solidFill>
                <a:latin typeface="Aharoni" pitchFamily="2" charset="-79"/>
                <a:ea typeface="Times New Roman" pitchFamily="18" charset="0"/>
                <a:cs typeface="Aharoni" pitchFamily="2" charset="-79"/>
              </a:rPr>
              <a:t>mathematical computation and simulation</a:t>
            </a:r>
            <a:r>
              <a:rPr lang="id-ID" altLang="zh-CN" dirty="0">
                <a:solidFill>
                  <a:srgbClr val="0070C0"/>
                </a:solidFill>
                <a:latin typeface="Aharoni" pitchFamily="2" charset="-79"/>
                <a:ea typeface="Times New Roman" pitchFamily="18" charset="0"/>
                <a:cs typeface="Aharoni" pitchFamily="2" charset="-79"/>
              </a:rPr>
              <a:t>)</a:t>
            </a:r>
            <a:endParaRPr lang="en-US" altLang="zh-CN" dirty="0">
              <a:solidFill>
                <a:srgbClr val="0070C0"/>
              </a:solidFill>
              <a:latin typeface="Aharoni" pitchFamily="2" charset="-79"/>
              <a:ea typeface="Times New Roman" pitchFamily="18" charset="0"/>
              <a:cs typeface="Aharoni" pitchFamily="2" charset="-79"/>
            </a:endParaRPr>
          </a:p>
          <a:p>
            <a:pPr marL="0" lvl="0" indent="0" eaLnBrk="0" fontAlgn="base" hangingPunct="0">
              <a:spcBef>
                <a:spcPct val="0"/>
              </a:spcBef>
              <a:spcAft>
                <a:spcPct val="0"/>
              </a:spcAft>
              <a:buClrTx/>
              <a:buSzTx/>
            </a:pPr>
            <a:endParaRPr lang="en-US" altLang="zh-CN" dirty="0">
              <a:latin typeface="Aharoni" pitchFamily="2" charset="-79"/>
              <a:ea typeface="Times New Roman" pitchFamily="18" charset="0"/>
              <a:cs typeface="Aharoni" pitchFamily="2" charset="-79"/>
            </a:endParaRPr>
          </a:p>
          <a:p>
            <a:pPr marL="0" lvl="0" indent="0" eaLnBrk="0" fontAlgn="base" hangingPunct="0">
              <a:spcBef>
                <a:spcPct val="0"/>
              </a:spcBef>
              <a:spcAft>
                <a:spcPct val="0"/>
              </a:spcAft>
              <a:buClrTx/>
              <a:buSzTx/>
              <a:buNone/>
            </a:pPr>
            <a:r>
              <a:rPr lang="id-ID" altLang="zh-CN" dirty="0">
                <a:latin typeface="Aharoni" pitchFamily="2" charset="-79"/>
                <a:cs typeface="Aharoni" pitchFamily="2" charset="-79"/>
              </a:rPr>
              <a:t>p</a:t>
            </a:r>
            <a:r>
              <a:rPr lang="en-US" altLang="zh-CN" dirty="0" err="1">
                <a:latin typeface="Aharoni" pitchFamily="2" charset="-79"/>
                <a:cs typeface="Aharoni" pitchFamily="2" charset="-79"/>
              </a:rPr>
              <a:t>erlu</a:t>
            </a:r>
            <a:r>
              <a:rPr lang="en-US" altLang="zh-CN" dirty="0">
                <a:latin typeface="Aharoni" pitchFamily="2" charset="-79"/>
                <a:cs typeface="Aharoni" pitchFamily="2" charset="-79"/>
              </a:rPr>
              <a:t> </a:t>
            </a:r>
            <a:r>
              <a:rPr lang="en-US" altLang="zh-CN" dirty="0" err="1">
                <a:latin typeface="Aharoni" pitchFamily="2" charset="-79"/>
                <a:cs typeface="Aharoni" pitchFamily="2" charset="-79"/>
              </a:rPr>
              <a:t>dirumuskan</a:t>
            </a:r>
            <a:r>
              <a:rPr lang="en-US" altLang="zh-CN" dirty="0">
                <a:latin typeface="Aharoni" pitchFamily="2" charset="-79"/>
                <a:cs typeface="Aharoni" pitchFamily="2" charset="-79"/>
              </a:rPr>
              <a:t> </a:t>
            </a:r>
            <a:r>
              <a:rPr lang="en-US" altLang="zh-CN" dirty="0" err="1">
                <a:latin typeface="Aharoni" pitchFamily="2" charset="-79"/>
                <a:cs typeface="Aharoni" pitchFamily="2" charset="-79"/>
              </a:rPr>
              <a:t>Capaian</a:t>
            </a:r>
            <a:r>
              <a:rPr lang="en-US" altLang="zh-CN" dirty="0">
                <a:latin typeface="Aharoni" pitchFamily="2" charset="-79"/>
                <a:cs typeface="Aharoni" pitchFamily="2" charset="-79"/>
              </a:rPr>
              <a:t> </a:t>
            </a:r>
            <a:r>
              <a:rPr lang="en-US" altLang="zh-CN" dirty="0" err="1">
                <a:latin typeface="Aharoni" pitchFamily="2" charset="-79"/>
                <a:cs typeface="Aharoni" pitchFamily="2" charset="-79"/>
              </a:rPr>
              <a:t>Pembelajaran</a:t>
            </a:r>
            <a:r>
              <a:rPr lang="en-US" altLang="zh-CN" dirty="0">
                <a:latin typeface="Aharoni" pitchFamily="2" charset="-79"/>
                <a:cs typeface="Aharoni" pitchFamily="2" charset="-79"/>
              </a:rPr>
              <a:t> Prodi S-1 </a:t>
            </a:r>
            <a:r>
              <a:rPr lang="en-US" altLang="zh-CN" dirty="0" err="1">
                <a:latin typeface="Aharoni" pitchFamily="2" charset="-79"/>
                <a:cs typeface="Aharoni" pitchFamily="2" charset="-79"/>
              </a:rPr>
              <a:t>Matematika</a:t>
            </a:r>
            <a:endParaRPr lang="en-US" altLang="zh-CN" dirty="0">
              <a:latin typeface="Aharoni" pitchFamily="2" charset="-79"/>
              <a:cs typeface="Aharoni" pitchFamily="2" charset="-79"/>
            </a:endParaRPr>
          </a:p>
          <a:p>
            <a:endParaRPr lang="en-US" dirty="0"/>
          </a:p>
        </p:txBody>
      </p:sp>
    </p:spTree>
    <p:extLst>
      <p:ext uri="{BB962C8B-B14F-4D97-AF65-F5344CB8AC3E}">
        <p14:creationId xmlns:p14="http://schemas.microsoft.com/office/powerpoint/2010/main" val="29357744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686800" cy="838200"/>
          </a:xfrm>
        </p:spPr>
        <p:txBody>
          <a:bodyPr>
            <a:normAutofit fontScale="90000"/>
          </a:bodyPr>
          <a:lstStyle/>
          <a:p>
            <a:pPr algn="ctr"/>
            <a:r>
              <a:rPr lang="en-US" dirty="0" err="1" smtClean="0"/>
              <a:t>Capaian</a:t>
            </a:r>
            <a:r>
              <a:rPr lang="en-US" dirty="0" smtClean="0"/>
              <a:t> </a:t>
            </a:r>
            <a:r>
              <a:rPr lang="en-US" dirty="0" err="1" smtClean="0"/>
              <a:t>pembelajaran</a:t>
            </a:r>
            <a:r>
              <a:rPr lang="en-US" dirty="0" smtClean="0"/>
              <a:t/>
            </a:r>
            <a:br>
              <a:rPr lang="en-US" dirty="0" smtClean="0"/>
            </a:br>
            <a:r>
              <a:rPr lang="en-US" dirty="0" err="1" smtClean="0"/>
              <a:t>kemampuan</a:t>
            </a:r>
            <a:r>
              <a:rPr lang="en-US" dirty="0" smtClean="0"/>
              <a:t> </a:t>
            </a:r>
            <a:r>
              <a:rPr lang="en-US" dirty="0" err="1" smtClean="0"/>
              <a:t>kerja</a:t>
            </a:r>
            <a:r>
              <a:rPr lang="en-US" dirty="0" smtClean="0"/>
              <a:t> (</a:t>
            </a:r>
            <a:r>
              <a:rPr lang="en-US" dirty="0" err="1" smtClean="0"/>
              <a:t>cp-kk</a:t>
            </a:r>
            <a:r>
              <a:rPr lang="en-US" dirty="0" smtClean="0"/>
              <a:t>)</a:t>
            </a:r>
            <a:endParaRPr lang="en-US" dirty="0"/>
          </a:p>
        </p:txBody>
      </p:sp>
      <p:sp>
        <p:nvSpPr>
          <p:cNvPr id="3" name="Content Placeholder 2"/>
          <p:cNvSpPr>
            <a:spLocks noGrp="1"/>
          </p:cNvSpPr>
          <p:nvPr>
            <p:ph idx="1"/>
          </p:nvPr>
        </p:nvSpPr>
        <p:spPr>
          <a:xfrm>
            <a:off x="323528" y="1196752"/>
            <a:ext cx="8686800" cy="4525963"/>
          </a:xfrm>
        </p:spPr>
        <p:txBody>
          <a:bodyPr>
            <a:normAutofit fontScale="25000" lnSpcReduction="20000"/>
          </a:bodyPr>
          <a:lstStyle/>
          <a:p>
            <a:pPr fontAlgn="t"/>
            <a:r>
              <a:rPr lang="en-US" dirty="0"/>
              <a:t> </a:t>
            </a:r>
            <a:endParaRPr lang="en-ID" dirty="0"/>
          </a:p>
          <a:p>
            <a:pPr lvl="0"/>
            <a:r>
              <a:rPr lang="en-US" sz="7200" dirty="0" err="1"/>
              <a:t>Mampu</a:t>
            </a:r>
            <a:r>
              <a:rPr lang="en-US" sz="7200" dirty="0"/>
              <a:t> </a:t>
            </a:r>
            <a:r>
              <a:rPr lang="en-US" sz="7200" dirty="0" err="1"/>
              <a:t>mengembangkan</a:t>
            </a:r>
            <a:r>
              <a:rPr lang="en-US" sz="7200" dirty="0"/>
              <a:t> </a:t>
            </a:r>
            <a:r>
              <a:rPr lang="en-US" sz="7200" dirty="0" err="1"/>
              <a:t>pemikiran</a:t>
            </a:r>
            <a:r>
              <a:rPr lang="en-US" sz="7200" dirty="0"/>
              <a:t> </a:t>
            </a:r>
            <a:r>
              <a:rPr lang="en-US" sz="7200" dirty="0" err="1"/>
              <a:t>matematis</a:t>
            </a:r>
            <a:r>
              <a:rPr lang="en-US" sz="7200" dirty="0"/>
              <a:t>, yang </a:t>
            </a:r>
            <a:r>
              <a:rPr lang="en-US" sz="7200" dirty="0" err="1"/>
              <a:t>diawali</a:t>
            </a:r>
            <a:r>
              <a:rPr lang="en-US" sz="7200" dirty="0"/>
              <a:t> </a:t>
            </a:r>
            <a:r>
              <a:rPr lang="en-US" sz="7200" dirty="0" err="1"/>
              <a:t>dari</a:t>
            </a:r>
            <a:r>
              <a:rPr lang="en-US" sz="7200" dirty="0"/>
              <a:t> </a:t>
            </a:r>
            <a:r>
              <a:rPr lang="en-US" sz="7200" dirty="0" err="1"/>
              <a:t>pemahaman</a:t>
            </a:r>
            <a:r>
              <a:rPr lang="en-US" sz="7200" dirty="0"/>
              <a:t> </a:t>
            </a:r>
            <a:r>
              <a:rPr lang="en-US" sz="7200" dirty="0" err="1"/>
              <a:t>prosedural</a:t>
            </a:r>
            <a:r>
              <a:rPr lang="en-US" sz="7200" dirty="0"/>
              <a:t> / </a:t>
            </a:r>
            <a:r>
              <a:rPr lang="en-US" sz="7200" dirty="0" err="1"/>
              <a:t>komputasi</a:t>
            </a:r>
            <a:r>
              <a:rPr lang="en-US" sz="7200" dirty="0"/>
              <a:t> </a:t>
            </a:r>
            <a:r>
              <a:rPr lang="en-US" sz="7200" dirty="0" err="1"/>
              <a:t>hingga</a:t>
            </a:r>
            <a:r>
              <a:rPr lang="en-US" sz="7200" dirty="0"/>
              <a:t> </a:t>
            </a:r>
            <a:r>
              <a:rPr lang="en-US" sz="7200" dirty="0" err="1"/>
              <a:t>pemahaman</a:t>
            </a:r>
            <a:r>
              <a:rPr lang="en-US" sz="7200" dirty="0"/>
              <a:t> yang </a:t>
            </a:r>
            <a:r>
              <a:rPr lang="en-US" sz="7200" dirty="0" err="1"/>
              <a:t>luas</a:t>
            </a:r>
            <a:r>
              <a:rPr lang="en-US" sz="7200" dirty="0"/>
              <a:t> </a:t>
            </a:r>
            <a:r>
              <a:rPr lang="en-US" sz="7200" dirty="0" err="1"/>
              <a:t>meliputi</a:t>
            </a:r>
            <a:r>
              <a:rPr lang="en-US" sz="7200" dirty="0"/>
              <a:t> </a:t>
            </a:r>
            <a:r>
              <a:rPr lang="en-US" sz="7200" dirty="0" err="1"/>
              <a:t>eksplorasi</a:t>
            </a:r>
            <a:r>
              <a:rPr lang="en-US" sz="7200" dirty="0"/>
              <a:t>, </a:t>
            </a:r>
            <a:r>
              <a:rPr lang="en-US" sz="7200" dirty="0" err="1"/>
              <a:t>penalaran</a:t>
            </a:r>
            <a:r>
              <a:rPr lang="en-US" sz="7200" dirty="0"/>
              <a:t> </a:t>
            </a:r>
            <a:r>
              <a:rPr lang="en-US" sz="7200" dirty="0" err="1"/>
              <a:t>logis</a:t>
            </a:r>
            <a:r>
              <a:rPr lang="en-US" sz="7200" dirty="0"/>
              <a:t>, </a:t>
            </a:r>
            <a:r>
              <a:rPr lang="en-US" sz="7200" dirty="0" err="1"/>
              <a:t>generalisasi</a:t>
            </a:r>
            <a:r>
              <a:rPr lang="en-US" sz="7200" dirty="0"/>
              <a:t> , </a:t>
            </a:r>
            <a:r>
              <a:rPr lang="en-US" sz="7200" dirty="0" err="1"/>
              <a:t>abstraksi</a:t>
            </a:r>
            <a:r>
              <a:rPr lang="en-US" sz="7200" dirty="0"/>
              <a:t> , </a:t>
            </a:r>
            <a:r>
              <a:rPr lang="en-US" sz="7200" dirty="0" err="1"/>
              <a:t>dan</a:t>
            </a:r>
            <a:r>
              <a:rPr lang="en-US" sz="7200" dirty="0"/>
              <a:t> </a:t>
            </a:r>
            <a:r>
              <a:rPr lang="en-US" sz="7200" dirty="0" err="1"/>
              <a:t>bukti</a:t>
            </a:r>
            <a:r>
              <a:rPr lang="en-US" sz="7200" dirty="0"/>
              <a:t> formal </a:t>
            </a:r>
            <a:r>
              <a:rPr lang="en-US" sz="7200" b="1" dirty="0"/>
              <a:t>(CP-KK 1</a:t>
            </a:r>
            <a:r>
              <a:rPr lang="en-US" sz="7200" b="1" dirty="0" smtClean="0"/>
              <a:t>)</a:t>
            </a:r>
          </a:p>
          <a:p>
            <a:pPr lvl="0"/>
            <a:endParaRPr lang="en-ID" sz="7200" dirty="0"/>
          </a:p>
          <a:p>
            <a:pPr lvl="0"/>
            <a:r>
              <a:rPr lang="en-US" sz="7200" dirty="0" err="1"/>
              <a:t>Mampu</a:t>
            </a:r>
            <a:r>
              <a:rPr lang="en-US" sz="7200" dirty="0"/>
              <a:t> </a:t>
            </a:r>
            <a:r>
              <a:rPr lang="en-US" sz="7200" dirty="0" err="1"/>
              <a:t>mengamati</a:t>
            </a:r>
            <a:r>
              <a:rPr lang="en-US" sz="7200" dirty="0"/>
              <a:t>, </a:t>
            </a:r>
            <a:r>
              <a:rPr lang="en-US" sz="7200" dirty="0" err="1"/>
              <a:t>mengenali</a:t>
            </a:r>
            <a:r>
              <a:rPr lang="en-US" sz="7200" dirty="0"/>
              <a:t>, </a:t>
            </a:r>
            <a:r>
              <a:rPr lang="en-US" sz="7200" dirty="0" err="1"/>
              <a:t>merumuskan</a:t>
            </a:r>
            <a:r>
              <a:rPr lang="en-US" sz="7200" dirty="0"/>
              <a:t> </a:t>
            </a:r>
            <a:r>
              <a:rPr lang="en-US" sz="7200" dirty="0" err="1"/>
              <a:t>dan</a:t>
            </a:r>
            <a:r>
              <a:rPr lang="en-US" sz="7200" dirty="0"/>
              <a:t> </a:t>
            </a:r>
            <a:r>
              <a:rPr lang="en-US" sz="7200" dirty="0" err="1"/>
              <a:t>memecahkan</a:t>
            </a:r>
            <a:r>
              <a:rPr lang="en-US" sz="7200" dirty="0"/>
              <a:t> </a:t>
            </a:r>
            <a:r>
              <a:rPr lang="en-US" sz="7200" dirty="0" err="1"/>
              <a:t>masalah</a:t>
            </a:r>
            <a:r>
              <a:rPr lang="en-US" sz="7200" dirty="0"/>
              <a:t> </a:t>
            </a:r>
            <a:r>
              <a:rPr lang="en-US" sz="7200" dirty="0" err="1"/>
              <a:t>melalui</a:t>
            </a:r>
            <a:r>
              <a:rPr lang="en-US" sz="7200" dirty="0"/>
              <a:t> </a:t>
            </a:r>
            <a:r>
              <a:rPr lang="en-US" sz="7200" dirty="0" err="1"/>
              <a:t>pendekatan</a:t>
            </a:r>
            <a:r>
              <a:rPr lang="en-US" sz="7200" dirty="0"/>
              <a:t> </a:t>
            </a:r>
            <a:r>
              <a:rPr lang="en-US" sz="7200" dirty="0" err="1"/>
              <a:t>matematis</a:t>
            </a:r>
            <a:r>
              <a:rPr lang="en-US" sz="7200" dirty="0"/>
              <a:t> </a:t>
            </a:r>
            <a:r>
              <a:rPr lang="en-US" sz="7200" dirty="0" err="1"/>
              <a:t>dengan</a:t>
            </a:r>
            <a:r>
              <a:rPr lang="en-US" sz="7200" dirty="0"/>
              <a:t> </a:t>
            </a:r>
            <a:r>
              <a:rPr lang="en-US" sz="7200" dirty="0" err="1"/>
              <a:t>atau</a:t>
            </a:r>
            <a:r>
              <a:rPr lang="en-US" sz="7200" dirty="0"/>
              <a:t> </a:t>
            </a:r>
            <a:r>
              <a:rPr lang="en-US" sz="7200" dirty="0" err="1"/>
              <a:t>tanpa</a:t>
            </a:r>
            <a:r>
              <a:rPr lang="en-US" sz="7200" dirty="0"/>
              <a:t> </a:t>
            </a:r>
            <a:r>
              <a:rPr lang="en-US" sz="7200" dirty="0" err="1"/>
              <a:t>bantuan</a:t>
            </a:r>
            <a:r>
              <a:rPr lang="en-US" sz="7200" dirty="0"/>
              <a:t> </a:t>
            </a:r>
            <a:r>
              <a:rPr lang="en-US" sz="7200" dirty="0" err="1"/>
              <a:t>piranti</a:t>
            </a:r>
            <a:r>
              <a:rPr lang="en-US" sz="7200" dirty="0"/>
              <a:t> </a:t>
            </a:r>
            <a:r>
              <a:rPr lang="en-US" sz="7200" dirty="0" err="1"/>
              <a:t>lunak</a:t>
            </a:r>
            <a:r>
              <a:rPr lang="en-US" sz="7200" dirty="0"/>
              <a:t> </a:t>
            </a:r>
            <a:r>
              <a:rPr lang="en-US" sz="7200" b="1" dirty="0"/>
              <a:t>(CP-KK 2)</a:t>
            </a:r>
            <a:endParaRPr lang="en-ID" sz="7200" dirty="0"/>
          </a:p>
          <a:p>
            <a:pPr lvl="0"/>
            <a:endParaRPr lang="en-US" sz="7200" dirty="0" smtClean="0"/>
          </a:p>
          <a:p>
            <a:pPr lvl="0"/>
            <a:r>
              <a:rPr lang="en-US" sz="7200" dirty="0" err="1" smtClean="0"/>
              <a:t>Mampu</a:t>
            </a:r>
            <a:r>
              <a:rPr lang="en-US" sz="7200" dirty="0" smtClean="0"/>
              <a:t> </a:t>
            </a:r>
            <a:r>
              <a:rPr lang="en-US" sz="7200" dirty="0" err="1"/>
              <a:t>merekonstruksi</a:t>
            </a:r>
            <a:r>
              <a:rPr lang="en-US" sz="7200" dirty="0"/>
              <a:t>, </a:t>
            </a:r>
            <a:r>
              <a:rPr lang="en-US" sz="7200" dirty="0" err="1"/>
              <a:t>memodifikasi</a:t>
            </a:r>
            <a:r>
              <a:rPr lang="en-US" sz="7200" dirty="0"/>
              <a:t>, </a:t>
            </a:r>
            <a:r>
              <a:rPr lang="en-US" sz="7200" dirty="0" err="1"/>
              <a:t>menganalisis</a:t>
            </a:r>
            <a:r>
              <a:rPr lang="en-US" sz="7200" dirty="0"/>
              <a:t>/</a:t>
            </a:r>
            <a:r>
              <a:rPr lang="en-US" sz="7200" dirty="0" err="1"/>
              <a:t>berpikir</a:t>
            </a:r>
            <a:r>
              <a:rPr lang="en-US" sz="7200" dirty="0"/>
              <a:t> </a:t>
            </a:r>
            <a:r>
              <a:rPr lang="en-US" sz="7200" dirty="0" err="1"/>
              <a:t>secara</a:t>
            </a:r>
            <a:r>
              <a:rPr lang="en-US" sz="7200" dirty="0"/>
              <a:t> </a:t>
            </a:r>
            <a:r>
              <a:rPr lang="en-US" sz="7200" dirty="0" err="1"/>
              <a:t>terstruktur</a:t>
            </a:r>
            <a:r>
              <a:rPr lang="en-US" sz="7200" dirty="0"/>
              <a:t> </a:t>
            </a:r>
            <a:r>
              <a:rPr lang="en-US" sz="7200" dirty="0" err="1"/>
              <a:t>terhadap</a:t>
            </a:r>
            <a:r>
              <a:rPr lang="en-US" sz="7200" dirty="0"/>
              <a:t> </a:t>
            </a:r>
            <a:r>
              <a:rPr lang="en-US" sz="7200" dirty="0" err="1"/>
              <a:t>permasalahan</a:t>
            </a:r>
            <a:r>
              <a:rPr lang="en-US" sz="7200" dirty="0"/>
              <a:t> </a:t>
            </a:r>
            <a:r>
              <a:rPr lang="en-US" sz="7200" dirty="0" err="1"/>
              <a:t>matematis</a:t>
            </a:r>
            <a:r>
              <a:rPr lang="en-US" sz="7200" dirty="0"/>
              <a:t> </a:t>
            </a:r>
            <a:r>
              <a:rPr lang="en-US" sz="7200" dirty="0" err="1"/>
              <a:t>dari</a:t>
            </a:r>
            <a:r>
              <a:rPr lang="en-US" sz="7200" dirty="0"/>
              <a:t> </a:t>
            </a:r>
            <a:r>
              <a:rPr lang="en-US" sz="7200" dirty="0" err="1"/>
              <a:t>suatu</a:t>
            </a:r>
            <a:r>
              <a:rPr lang="en-US" sz="7200" dirty="0"/>
              <a:t> </a:t>
            </a:r>
            <a:r>
              <a:rPr lang="en-US" sz="7200" dirty="0" err="1"/>
              <a:t>fenomena</a:t>
            </a:r>
            <a:r>
              <a:rPr lang="en-US" sz="7200" dirty="0"/>
              <a:t>, </a:t>
            </a:r>
            <a:r>
              <a:rPr lang="en-US" sz="7200" dirty="0" err="1"/>
              <a:t>mengkaji</a:t>
            </a:r>
            <a:r>
              <a:rPr lang="en-US" sz="7200" dirty="0"/>
              <a:t> </a:t>
            </a:r>
            <a:r>
              <a:rPr lang="en-US" sz="7200" dirty="0" err="1"/>
              <a:t>keakuratan</a:t>
            </a:r>
            <a:r>
              <a:rPr lang="en-US" sz="7200" dirty="0"/>
              <a:t> </a:t>
            </a:r>
            <a:r>
              <a:rPr lang="en-US" sz="7200" dirty="0" err="1"/>
              <a:t>dan</a:t>
            </a:r>
            <a:r>
              <a:rPr lang="en-US" sz="7200" dirty="0"/>
              <a:t> </a:t>
            </a:r>
            <a:r>
              <a:rPr lang="en-US" sz="7200" dirty="0" err="1"/>
              <a:t>mengintepretasikannya</a:t>
            </a:r>
            <a:r>
              <a:rPr lang="en-US" sz="7200" dirty="0"/>
              <a:t> </a:t>
            </a:r>
            <a:r>
              <a:rPr lang="en-US" sz="7200" dirty="0" err="1"/>
              <a:t>serta</a:t>
            </a:r>
            <a:r>
              <a:rPr lang="en-US" sz="7200" dirty="0"/>
              <a:t> </a:t>
            </a:r>
            <a:r>
              <a:rPr lang="en-US" sz="7200" dirty="0" err="1"/>
              <a:t>mengkomunikasikan</a:t>
            </a:r>
            <a:r>
              <a:rPr lang="en-US" sz="7200" dirty="0"/>
              <a:t> </a:t>
            </a:r>
            <a:r>
              <a:rPr lang="en-US" sz="7200" dirty="0" err="1"/>
              <a:t>secara</a:t>
            </a:r>
            <a:r>
              <a:rPr lang="en-US" sz="7200" dirty="0"/>
              <a:t> </a:t>
            </a:r>
            <a:r>
              <a:rPr lang="en-US" sz="7200" dirty="0" err="1"/>
              <a:t>lisan</a:t>
            </a:r>
            <a:r>
              <a:rPr lang="en-US" sz="7200" dirty="0"/>
              <a:t> </a:t>
            </a:r>
            <a:r>
              <a:rPr lang="en-US" sz="7200" dirty="0" err="1"/>
              <a:t>maupun</a:t>
            </a:r>
            <a:r>
              <a:rPr lang="en-US" sz="7200" dirty="0"/>
              <a:t> </a:t>
            </a:r>
            <a:r>
              <a:rPr lang="en-US" sz="7200" dirty="0" err="1"/>
              <a:t>tertulis</a:t>
            </a:r>
            <a:r>
              <a:rPr lang="en-US" sz="7200" dirty="0"/>
              <a:t> </a:t>
            </a:r>
            <a:r>
              <a:rPr lang="en-US" sz="7200" dirty="0" err="1"/>
              <a:t>dengan</a:t>
            </a:r>
            <a:r>
              <a:rPr lang="en-US" sz="7200" dirty="0"/>
              <a:t> </a:t>
            </a:r>
            <a:r>
              <a:rPr lang="en-US" sz="7200" dirty="0" err="1"/>
              <a:t>tepat</a:t>
            </a:r>
            <a:r>
              <a:rPr lang="en-US" sz="7200" dirty="0"/>
              <a:t>, </a:t>
            </a:r>
            <a:r>
              <a:rPr lang="en-US" sz="7200" dirty="0" err="1"/>
              <a:t>dan</a:t>
            </a:r>
            <a:r>
              <a:rPr lang="en-US" sz="7200" dirty="0"/>
              <a:t> </a:t>
            </a:r>
            <a:r>
              <a:rPr lang="en-US" sz="7200" dirty="0" err="1"/>
              <a:t>jelas</a:t>
            </a:r>
            <a:r>
              <a:rPr lang="en-US" sz="7200" dirty="0"/>
              <a:t>. </a:t>
            </a:r>
            <a:r>
              <a:rPr lang="en-US" sz="7200" b="1" dirty="0"/>
              <a:t>(CP-KK 3)</a:t>
            </a:r>
            <a:endParaRPr lang="en-ID" sz="7200" dirty="0"/>
          </a:p>
          <a:p>
            <a:pPr lvl="0"/>
            <a:endParaRPr lang="en-US" sz="7200" dirty="0" smtClean="0"/>
          </a:p>
          <a:p>
            <a:pPr lvl="0"/>
            <a:r>
              <a:rPr lang="en-US" sz="7200" dirty="0" err="1" smtClean="0"/>
              <a:t>Mampu</a:t>
            </a:r>
            <a:r>
              <a:rPr lang="en-US" sz="7200" dirty="0" smtClean="0"/>
              <a:t> </a:t>
            </a:r>
            <a:r>
              <a:rPr lang="en-US" sz="7200" dirty="0" err="1"/>
              <a:t>memanfaatkan</a:t>
            </a:r>
            <a:r>
              <a:rPr lang="en-US" sz="7200" dirty="0"/>
              <a:t> </a:t>
            </a:r>
            <a:r>
              <a:rPr lang="en-US" sz="7200" dirty="0" err="1"/>
              <a:t>berbagai</a:t>
            </a:r>
            <a:r>
              <a:rPr lang="en-US" sz="7200" dirty="0"/>
              <a:t> </a:t>
            </a:r>
            <a:r>
              <a:rPr lang="en-US" sz="7200" dirty="0" err="1"/>
              <a:t>alternatif</a:t>
            </a:r>
            <a:r>
              <a:rPr lang="en-US" sz="7200" dirty="0"/>
              <a:t> </a:t>
            </a:r>
            <a:r>
              <a:rPr lang="en-US" sz="7200" dirty="0" err="1"/>
              <a:t>pemecahan</a:t>
            </a:r>
            <a:r>
              <a:rPr lang="en-US" sz="7200" dirty="0"/>
              <a:t> </a:t>
            </a:r>
            <a:r>
              <a:rPr lang="en-US" sz="7200" dirty="0" err="1"/>
              <a:t>masalah</a:t>
            </a:r>
            <a:r>
              <a:rPr lang="en-US" sz="7200" dirty="0"/>
              <a:t> </a:t>
            </a:r>
            <a:r>
              <a:rPr lang="en-US" sz="7200" dirty="0" err="1"/>
              <a:t>matematis</a:t>
            </a:r>
            <a:r>
              <a:rPr lang="en-US" sz="7200" dirty="0"/>
              <a:t> yang </a:t>
            </a:r>
            <a:r>
              <a:rPr lang="en-US" sz="7200" dirty="0" err="1"/>
              <a:t>telah</a:t>
            </a:r>
            <a:r>
              <a:rPr lang="en-US" sz="7200" dirty="0"/>
              <a:t> </a:t>
            </a:r>
            <a:r>
              <a:rPr lang="en-US" sz="7200" dirty="0" err="1"/>
              <a:t>tersedia</a:t>
            </a:r>
            <a:r>
              <a:rPr lang="en-US" sz="7200" dirty="0"/>
              <a:t> </a:t>
            </a:r>
            <a:r>
              <a:rPr lang="en-US" sz="7200" dirty="0" err="1"/>
              <a:t>secara</a:t>
            </a:r>
            <a:r>
              <a:rPr lang="en-US" sz="7200" dirty="0"/>
              <a:t> </a:t>
            </a:r>
            <a:r>
              <a:rPr lang="en-US" sz="7200" dirty="0" err="1"/>
              <a:t>mandiri</a:t>
            </a:r>
            <a:r>
              <a:rPr lang="en-US" sz="7200" dirty="0"/>
              <a:t> </a:t>
            </a:r>
            <a:r>
              <a:rPr lang="en-US" sz="7200" dirty="0" err="1"/>
              <a:t>atau</a:t>
            </a:r>
            <a:r>
              <a:rPr lang="en-US" sz="7200" dirty="0"/>
              <a:t> </a:t>
            </a:r>
            <a:r>
              <a:rPr lang="en-US" sz="7200" dirty="0" err="1"/>
              <a:t>kelompok</a:t>
            </a:r>
            <a:r>
              <a:rPr lang="en-US" sz="7200" dirty="0"/>
              <a:t> </a:t>
            </a:r>
            <a:r>
              <a:rPr lang="en-US" sz="7200" dirty="0" err="1"/>
              <a:t>untuk</a:t>
            </a:r>
            <a:r>
              <a:rPr lang="en-US" sz="7200" dirty="0"/>
              <a:t> </a:t>
            </a:r>
            <a:r>
              <a:rPr lang="en-US" sz="7200" dirty="0" err="1"/>
              <a:t>pengambilan</a:t>
            </a:r>
            <a:r>
              <a:rPr lang="en-US" sz="7200" dirty="0"/>
              <a:t> </a:t>
            </a:r>
            <a:r>
              <a:rPr lang="en-US" sz="7200" dirty="0" err="1"/>
              <a:t>keputusan</a:t>
            </a:r>
            <a:r>
              <a:rPr lang="en-US" sz="7200" dirty="0"/>
              <a:t> yang </a:t>
            </a:r>
            <a:r>
              <a:rPr lang="en-US" sz="7200" dirty="0" err="1"/>
              <a:t>tepat</a:t>
            </a:r>
            <a:r>
              <a:rPr lang="en-US" sz="7200" dirty="0"/>
              <a:t> </a:t>
            </a:r>
            <a:r>
              <a:rPr lang="en-US" sz="7200" b="1" dirty="0"/>
              <a:t>(CP-KK 4)</a:t>
            </a:r>
            <a:endParaRPr lang="en-ID" sz="7200" dirty="0"/>
          </a:p>
          <a:p>
            <a:pPr lvl="0"/>
            <a:endParaRPr lang="en-US" sz="7200" dirty="0" smtClean="0"/>
          </a:p>
          <a:p>
            <a:pPr lvl="0"/>
            <a:r>
              <a:rPr lang="en-US" sz="7200" dirty="0" err="1" smtClean="0"/>
              <a:t>Mampu</a:t>
            </a:r>
            <a:r>
              <a:rPr lang="en-US" sz="7200" dirty="0" smtClean="0"/>
              <a:t> </a:t>
            </a:r>
            <a:r>
              <a:rPr lang="en-US" sz="7200" dirty="0" err="1"/>
              <a:t>beradaptasi</a:t>
            </a:r>
            <a:r>
              <a:rPr lang="en-US" sz="7200" dirty="0"/>
              <a:t> </a:t>
            </a:r>
            <a:r>
              <a:rPr lang="en-US" sz="7200" dirty="0" err="1"/>
              <a:t>atau</a:t>
            </a:r>
            <a:r>
              <a:rPr lang="en-US" sz="7200" dirty="0"/>
              <a:t> </a:t>
            </a:r>
            <a:r>
              <a:rPr lang="en-US" sz="7200" dirty="0" err="1"/>
              <a:t>mengembangkan</a:t>
            </a:r>
            <a:r>
              <a:rPr lang="en-US" sz="7200" dirty="0"/>
              <a:t> </a:t>
            </a:r>
            <a:r>
              <a:rPr lang="en-US" sz="7200" dirty="0" err="1"/>
              <a:t>diri</a:t>
            </a:r>
            <a:r>
              <a:rPr lang="en-US" sz="7200" dirty="0"/>
              <a:t>, </a:t>
            </a:r>
            <a:r>
              <a:rPr lang="en-US" sz="7200" dirty="0" err="1"/>
              <a:t>baik</a:t>
            </a:r>
            <a:r>
              <a:rPr lang="en-US" sz="7200" dirty="0"/>
              <a:t> </a:t>
            </a:r>
            <a:r>
              <a:rPr lang="en-US" sz="7200" dirty="0" err="1"/>
              <a:t>dalam</a:t>
            </a:r>
            <a:r>
              <a:rPr lang="en-US" sz="7200" dirty="0"/>
              <a:t> </a:t>
            </a:r>
            <a:r>
              <a:rPr lang="en-US" sz="7200" dirty="0" err="1"/>
              <a:t>bidang</a:t>
            </a:r>
            <a:r>
              <a:rPr lang="en-US" sz="7200" dirty="0"/>
              <a:t> </a:t>
            </a:r>
            <a:r>
              <a:rPr lang="en-US" sz="7200" dirty="0" err="1"/>
              <a:t>matematika</a:t>
            </a:r>
            <a:r>
              <a:rPr lang="en-US" sz="7200" dirty="0"/>
              <a:t> </a:t>
            </a:r>
            <a:r>
              <a:rPr lang="en-US" sz="7200" dirty="0" err="1"/>
              <a:t>maupun</a:t>
            </a:r>
            <a:r>
              <a:rPr lang="en-US" sz="7200" dirty="0"/>
              <a:t> </a:t>
            </a:r>
            <a:r>
              <a:rPr lang="en-US" sz="7200" dirty="0" err="1"/>
              <a:t>bidang</a:t>
            </a:r>
            <a:r>
              <a:rPr lang="en-US" sz="7200" dirty="0"/>
              <a:t> </a:t>
            </a:r>
            <a:r>
              <a:rPr lang="en-US" sz="7200" dirty="0" err="1"/>
              <a:t>lainnya</a:t>
            </a:r>
            <a:r>
              <a:rPr lang="en-US" sz="7200" dirty="0"/>
              <a:t> yang </a:t>
            </a:r>
            <a:r>
              <a:rPr lang="en-US" sz="7200" dirty="0" err="1"/>
              <a:t>relevan</a:t>
            </a:r>
            <a:r>
              <a:rPr lang="en-US" sz="7200" dirty="0"/>
              <a:t> (</a:t>
            </a:r>
            <a:r>
              <a:rPr lang="en-US" sz="7200" dirty="0" err="1"/>
              <a:t>termasuk</a:t>
            </a:r>
            <a:r>
              <a:rPr lang="en-US" sz="7200" dirty="0"/>
              <a:t> </a:t>
            </a:r>
            <a:r>
              <a:rPr lang="en-US" sz="7200" dirty="0" err="1"/>
              <a:t>bidang</a:t>
            </a:r>
            <a:r>
              <a:rPr lang="en-US" sz="7200" dirty="0"/>
              <a:t> </a:t>
            </a:r>
            <a:r>
              <a:rPr lang="en-US" sz="7200" dirty="0" err="1"/>
              <a:t>dalam</a:t>
            </a:r>
            <a:r>
              <a:rPr lang="en-US" sz="7200" dirty="0"/>
              <a:t> </a:t>
            </a:r>
            <a:r>
              <a:rPr lang="en-US" sz="7200" dirty="0" err="1"/>
              <a:t>dunia</a:t>
            </a:r>
            <a:r>
              <a:rPr lang="en-US" sz="7200" dirty="0"/>
              <a:t> </a:t>
            </a:r>
            <a:r>
              <a:rPr lang="en-US" sz="7200" dirty="0" err="1"/>
              <a:t>kerjanya</a:t>
            </a:r>
            <a:r>
              <a:rPr lang="en-US" sz="7200" dirty="0"/>
              <a:t>) </a:t>
            </a:r>
            <a:r>
              <a:rPr lang="en-US" sz="7200" b="1" dirty="0"/>
              <a:t>(CP-KK 5)</a:t>
            </a:r>
            <a:endParaRPr lang="en-ID" sz="7200" dirty="0"/>
          </a:p>
          <a:p>
            <a:endParaRPr lang="en-US" sz="7200" dirty="0"/>
          </a:p>
        </p:txBody>
      </p:sp>
    </p:spTree>
    <p:extLst>
      <p:ext uri="{BB962C8B-B14F-4D97-AF65-F5344CB8AC3E}">
        <p14:creationId xmlns:p14="http://schemas.microsoft.com/office/powerpoint/2010/main" val="24267908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686800" cy="838200"/>
          </a:xfrm>
        </p:spPr>
        <p:txBody>
          <a:bodyPr>
            <a:normAutofit fontScale="90000"/>
          </a:bodyPr>
          <a:lstStyle/>
          <a:p>
            <a:pPr algn="ctr"/>
            <a:r>
              <a:rPr lang="en-US" dirty="0" err="1" smtClean="0"/>
              <a:t>Capaian</a:t>
            </a:r>
            <a:r>
              <a:rPr lang="en-US" dirty="0" smtClean="0"/>
              <a:t> </a:t>
            </a:r>
            <a:r>
              <a:rPr lang="en-US" dirty="0" err="1" smtClean="0"/>
              <a:t>pembelajaran</a:t>
            </a:r>
            <a:r>
              <a:rPr lang="en-US" dirty="0" smtClean="0"/>
              <a:t/>
            </a:r>
            <a:br>
              <a:rPr lang="en-US" dirty="0" smtClean="0"/>
            </a:br>
            <a:r>
              <a:rPr lang="en-US" dirty="0" err="1" smtClean="0"/>
              <a:t>penguasaan</a:t>
            </a:r>
            <a:r>
              <a:rPr lang="en-US" dirty="0" smtClean="0"/>
              <a:t> </a:t>
            </a:r>
            <a:r>
              <a:rPr lang="en-US" dirty="0" err="1" smtClean="0"/>
              <a:t>pengetahuan</a:t>
            </a:r>
            <a:r>
              <a:rPr lang="en-US" dirty="0" smtClean="0"/>
              <a:t> (</a:t>
            </a:r>
            <a:r>
              <a:rPr lang="en-US" dirty="0" err="1" smtClean="0"/>
              <a:t>cp-pp</a:t>
            </a:r>
            <a:r>
              <a:rPr lang="en-US" dirty="0" smtClean="0"/>
              <a:t>)</a:t>
            </a:r>
            <a:endParaRPr lang="en-US" dirty="0"/>
          </a:p>
        </p:txBody>
      </p:sp>
      <p:sp>
        <p:nvSpPr>
          <p:cNvPr id="3" name="Content Placeholder 2"/>
          <p:cNvSpPr>
            <a:spLocks noGrp="1"/>
          </p:cNvSpPr>
          <p:nvPr>
            <p:ph idx="1"/>
          </p:nvPr>
        </p:nvSpPr>
        <p:spPr/>
        <p:txBody>
          <a:bodyPr/>
          <a:lstStyle/>
          <a:p>
            <a:pPr lvl="0" algn="just"/>
            <a:r>
              <a:rPr lang="id-ID" dirty="0"/>
              <a:t>Menguasai konsep teoretis matematika meliputi logika matematika, matematika diskret, aljabar, analisis dan geometri, serta teori peluang dan statistika </a:t>
            </a:r>
            <a:r>
              <a:rPr lang="id-ID" b="1" dirty="0"/>
              <a:t>(CP</a:t>
            </a:r>
            <a:r>
              <a:rPr lang="en-US" b="1" dirty="0"/>
              <a:t>-PP 1</a:t>
            </a:r>
            <a:r>
              <a:rPr lang="id-ID" b="1" dirty="0" smtClean="0"/>
              <a:t>)</a:t>
            </a:r>
          </a:p>
          <a:p>
            <a:pPr lvl="0" algn="just"/>
            <a:endParaRPr lang="en-ID" dirty="0"/>
          </a:p>
          <a:p>
            <a:pPr algn="just"/>
            <a:r>
              <a:rPr lang="en-US" dirty="0" err="1"/>
              <a:t>Menguasai</a:t>
            </a:r>
            <a:r>
              <a:rPr lang="en-US" dirty="0"/>
              <a:t> </a:t>
            </a:r>
            <a:r>
              <a:rPr lang="en-US" dirty="0" err="1"/>
              <a:t>prinsip-prinsip</a:t>
            </a:r>
            <a:r>
              <a:rPr lang="en-US" dirty="0"/>
              <a:t> </a:t>
            </a:r>
            <a:r>
              <a:rPr lang="en-US" dirty="0" err="1"/>
              <a:t>pemodelan</a:t>
            </a:r>
            <a:r>
              <a:rPr lang="en-US" dirty="0"/>
              <a:t> </a:t>
            </a:r>
            <a:r>
              <a:rPr lang="en-US" dirty="0" err="1"/>
              <a:t>matematika</a:t>
            </a:r>
            <a:r>
              <a:rPr lang="en-US" dirty="0"/>
              <a:t>, program linear, </a:t>
            </a:r>
            <a:r>
              <a:rPr lang="en-US" dirty="0" err="1"/>
              <a:t>persamaan</a:t>
            </a:r>
            <a:r>
              <a:rPr lang="en-US" dirty="0"/>
              <a:t> </a:t>
            </a:r>
            <a:r>
              <a:rPr lang="en-US" dirty="0" err="1"/>
              <a:t>diferensial</a:t>
            </a:r>
            <a:r>
              <a:rPr lang="en-US" dirty="0"/>
              <a:t>, </a:t>
            </a:r>
            <a:r>
              <a:rPr lang="en-US" dirty="0" err="1"/>
              <a:t>dan</a:t>
            </a:r>
            <a:r>
              <a:rPr lang="en-US" dirty="0"/>
              <a:t> </a:t>
            </a:r>
            <a:r>
              <a:rPr lang="en-US" dirty="0" err="1"/>
              <a:t>metode</a:t>
            </a:r>
            <a:r>
              <a:rPr lang="en-US" dirty="0"/>
              <a:t> </a:t>
            </a:r>
            <a:r>
              <a:rPr lang="en-US" dirty="0" err="1"/>
              <a:t>numerik</a:t>
            </a:r>
            <a:r>
              <a:rPr lang="en-US" dirty="0"/>
              <a:t> </a:t>
            </a:r>
            <a:r>
              <a:rPr lang="en-US" b="1" dirty="0"/>
              <a:t>(CP-PP 2)</a:t>
            </a:r>
            <a:r>
              <a:rPr lang="en-ID" dirty="0"/>
              <a:t> </a:t>
            </a:r>
            <a:endParaRPr lang="en-US" dirty="0"/>
          </a:p>
        </p:txBody>
      </p:sp>
    </p:spTree>
    <p:extLst>
      <p:ext uri="{BB962C8B-B14F-4D97-AF65-F5344CB8AC3E}">
        <p14:creationId xmlns:p14="http://schemas.microsoft.com/office/powerpoint/2010/main" val="38633201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188640"/>
            <a:ext cx="8424935" cy="6482893"/>
          </a:xfrm>
          <a:prstGeom prst="rect">
            <a:avLst/>
          </a:prstGeom>
        </p:spPr>
      </p:pic>
    </p:spTree>
    <p:extLst>
      <p:ext uri="{BB962C8B-B14F-4D97-AF65-F5344CB8AC3E}">
        <p14:creationId xmlns:p14="http://schemas.microsoft.com/office/powerpoint/2010/main" val="1208155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46331"/>
          </a:xfrm>
          <a:prstGeom prst="rect">
            <a:avLst/>
          </a:prstGeom>
        </p:spPr>
        <p:txBody>
          <a:bodyPr wrap="square">
            <a:spAutoFit/>
          </a:bodyPr>
          <a:lstStyle/>
          <a:p>
            <a:pPr algn="just"/>
            <a:r>
              <a:rPr lang="en-US" dirty="0" err="1" smtClean="0">
                <a:solidFill>
                  <a:srgbClr val="000000"/>
                </a:solidFill>
                <a:latin typeface="Aharoni" pitchFamily="2" charset="-79"/>
                <a:cs typeface="Aharoni" pitchFamily="2" charset="-79"/>
              </a:rPr>
              <a:t>Untuk</a:t>
            </a:r>
            <a:r>
              <a:rPr lang="en-US" dirty="0" smtClean="0">
                <a:solidFill>
                  <a:srgbClr val="000000"/>
                </a:solidFill>
                <a:latin typeface="Aharoni" pitchFamily="2" charset="-79"/>
                <a:cs typeface="Aharoni" pitchFamily="2" charset="-79"/>
              </a:rPr>
              <a:t> </a:t>
            </a:r>
            <a:r>
              <a:rPr lang="en-US" dirty="0" err="1" smtClean="0">
                <a:solidFill>
                  <a:srgbClr val="000000"/>
                </a:solidFill>
                <a:latin typeface="Aharoni" pitchFamily="2" charset="-79"/>
                <a:cs typeface="Aharoni" pitchFamily="2" charset="-79"/>
              </a:rPr>
              <a:t>mewujudkan</a:t>
            </a:r>
            <a:r>
              <a:rPr lang="en-US" dirty="0" smtClean="0">
                <a:solidFill>
                  <a:srgbClr val="000000"/>
                </a:solidFill>
                <a:latin typeface="Aharoni" pitchFamily="2" charset="-79"/>
                <a:cs typeface="Aharoni" pitchFamily="2" charset="-79"/>
              </a:rPr>
              <a:t> </a:t>
            </a:r>
            <a:r>
              <a:rPr lang="en-US" dirty="0" err="1" smtClean="0">
                <a:solidFill>
                  <a:srgbClr val="000000"/>
                </a:solidFill>
                <a:latin typeface="Aharoni" pitchFamily="2" charset="-79"/>
                <a:cs typeface="Aharoni" pitchFamily="2" charset="-79"/>
              </a:rPr>
              <a:t>capaian</a:t>
            </a:r>
            <a:r>
              <a:rPr lang="en-US" dirty="0" smtClean="0">
                <a:solidFill>
                  <a:srgbClr val="000000"/>
                </a:solidFill>
                <a:latin typeface="Aharoni" pitchFamily="2" charset="-79"/>
                <a:cs typeface="Aharoni" pitchFamily="2" charset="-79"/>
              </a:rPr>
              <a:t> </a:t>
            </a:r>
            <a:r>
              <a:rPr lang="en-US" dirty="0" err="1" smtClean="0">
                <a:solidFill>
                  <a:srgbClr val="000000"/>
                </a:solidFill>
                <a:latin typeface="Aharoni" pitchFamily="2" charset="-79"/>
                <a:cs typeface="Aharoni" pitchFamily="2" charset="-79"/>
              </a:rPr>
              <a:t>pembelajaran</a:t>
            </a:r>
            <a:r>
              <a:rPr lang="en-US" dirty="0" smtClean="0">
                <a:solidFill>
                  <a:srgbClr val="000000"/>
                </a:solidFill>
                <a:latin typeface="Aharoni" pitchFamily="2" charset="-79"/>
                <a:cs typeface="Aharoni" pitchFamily="2" charset="-79"/>
              </a:rPr>
              <a:t> </a:t>
            </a:r>
            <a:r>
              <a:rPr lang="en-US" dirty="0" err="1" smtClean="0">
                <a:solidFill>
                  <a:srgbClr val="000000"/>
                </a:solidFill>
                <a:latin typeface="Aharoni" pitchFamily="2" charset="-79"/>
                <a:cs typeface="Aharoni" pitchFamily="2" charset="-79"/>
              </a:rPr>
              <a:t>diatas</a:t>
            </a:r>
            <a:r>
              <a:rPr lang="en-US" dirty="0" smtClean="0">
                <a:solidFill>
                  <a:srgbClr val="000000"/>
                </a:solidFill>
                <a:latin typeface="Aharoni" pitchFamily="2" charset="-79"/>
                <a:cs typeface="Aharoni" pitchFamily="2" charset="-79"/>
              </a:rPr>
              <a:t> </a:t>
            </a:r>
            <a:r>
              <a:rPr lang="en-US" dirty="0" err="1" smtClean="0">
                <a:solidFill>
                  <a:srgbClr val="000000"/>
                </a:solidFill>
                <a:latin typeface="Aharoni" pitchFamily="2" charset="-79"/>
                <a:cs typeface="Aharoni" pitchFamily="2" charset="-79"/>
              </a:rPr>
              <a:t>maka</a:t>
            </a:r>
            <a:r>
              <a:rPr lang="en-US" dirty="0" smtClean="0">
                <a:solidFill>
                  <a:srgbClr val="000000"/>
                </a:solidFill>
                <a:latin typeface="Aharoni" pitchFamily="2" charset="-79"/>
                <a:cs typeface="Aharoni" pitchFamily="2" charset="-79"/>
              </a:rPr>
              <a:t> </a:t>
            </a:r>
            <a:r>
              <a:rPr lang="en-US" dirty="0" err="1" smtClean="0">
                <a:solidFill>
                  <a:srgbClr val="000000"/>
                </a:solidFill>
                <a:latin typeface="Aharoni" pitchFamily="2" charset="-79"/>
                <a:cs typeface="Aharoni" pitchFamily="2" charset="-79"/>
              </a:rPr>
              <a:t>diharuskan</a:t>
            </a:r>
            <a:r>
              <a:rPr lang="en-US" dirty="0" smtClean="0">
                <a:solidFill>
                  <a:srgbClr val="000000"/>
                </a:solidFill>
                <a:latin typeface="Aharoni" pitchFamily="2" charset="-79"/>
                <a:cs typeface="Aharoni" pitchFamily="2" charset="-79"/>
              </a:rPr>
              <a:t> </a:t>
            </a:r>
            <a:r>
              <a:rPr lang="en-US" dirty="0" err="1" smtClean="0">
                <a:solidFill>
                  <a:srgbClr val="000000"/>
                </a:solidFill>
                <a:latin typeface="Aharoni" pitchFamily="2" charset="-79"/>
                <a:cs typeface="Aharoni" pitchFamily="2" charset="-79"/>
              </a:rPr>
              <a:t>kurikulum</a:t>
            </a:r>
            <a:r>
              <a:rPr lang="en-US" dirty="0" smtClean="0">
                <a:solidFill>
                  <a:srgbClr val="000000"/>
                </a:solidFill>
                <a:latin typeface="Aharoni" pitchFamily="2" charset="-79"/>
                <a:cs typeface="Aharoni" pitchFamily="2" charset="-79"/>
              </a:rPr>
              <a:t> S-1 </a:t>
            </a:r>
            <a:r>
              <a:rPr lang="en-US" dirty="0" err="1" smtClean="0">
                <a:solidFill>
                  <a:srgbClr val="000000"/>
                </a:solidFill>
                <a:latin typeface="Aharoni" pitchFamily="2" charset="-79"/>
                <a:cs typeface="Aharoni" pitchFamily="2" charset="-79"/>
              </a:rPr>
              <a:t>Matematika</a:t>
            </a:r>
            <a:r>
              <a:rPr lang="en-US" dirty="0" smtClean="0">
                <a:solidFill>
                  <a:srgbClr val="000000"/>
                </a:solidFill>
                <a:latin typeface="Aharoni" pitchFamily="2" charset="-79"/>
                <a:cs typeface="Aharoni" pitchFamily="2" charset="-79"/>
              </a:rPr>
              <a:t> </a:t>
            </a:r>
            <a:r>
              <a:rPr lang="en-US" dirty="0" err="1" smtClean="0">
                <a:solidFill>
                  <a:srgbClr val="000000"/>
                </a:solidFill>
                <a:latin typeface="Aharoni" pitchFamily="2" charset="-79"/>
                <a:cs typeface="Aharoni" pitchFamily="2" charset="-79"/>
              </a:rPr>
              <a:t>memuat</a:t>
            </a:r>
            <a:r>
              <a:rPr lang="en-US" dirty="0" smtClean="0">
                <a:solidFill>
                  <a:srgbClr val="000000"/>
                </a:solidFill>
                <a:latin typeface="Aharoni" pitchFamily="2" charset="-79"/>
                <a:cs typeface="Aharoni" pitchFamily="2" charset="-79"/>
              </a:rPr>
              <a:t> </a:t>
            </a:r>
            <a:r>
              <a:rPr lang="en-US" dirty="0" err="1" smtClean="0">
                <a:solidFill>
                  <a:srgbClr val="000000"/>
                </a:solidFill>
                <a:latin typeface="Aharoni" pitchFamily="2" charset="-79"/>
                <a:cs typeface="Aharoni" pitchFamily="2" charset="-79"/>
              </a:rPr>
              <a:t>mata</a:t>
            </a:r>
            <a:r>
              <a:rPr lang="en-US" dirty="0" smtClean="0">
                <a:solidFill>
                  <a:srgbClr val="000000"/>
                </a:solidFill>
                <a:latin typeface="Aharoni" pitchFamily="2" charset="-79"/>
                <a:cs typeface="Aharoni" pitchFamily="2" charset="-79"/>
              </a:rPr>
              <a:t> </a:t>
            </a:r>
            <a:r>
              <a:rPr lang="en-US" dirty="0" err="1" smtClean="0">
                <a:solidFill>
                  <a:srgbClr val="000000"/>
                </a:solidFill>
                <a:latin typeface="Aharoni" pitchFamily="2" charset="-79"/>
                <a:cs typeface="Aharoni" pitchFamily="2" charset="-79"/>
              </a:rPr>
              <a:t>kuliah</a:t>
            </a:r>
            <a:r>
              <a:rPr lang="en-US" dirty="0" smtClean="0">
                <a:solidFill>
                  <a:srgbClr val="000000"/>
                </a:solidFill>
                <a:latin typeface="Aharoni" pitchFamily="2" charset="-79"/>
                <a:cs typeface="Aharoni" pitchFamily="2" charset="-79"/>
              </a:rPr>
              <a:t>  minimal </a:t>
            </a:r>
            <a:r>
              <a:rPr lang="en-US" dirty="0" err="1" smtClean="0">
                <a:solidFill>
                  <a:srgbClr val="000000"/>
                </a:solidFill>
                <a:latin typeface="Aharoni" pitchFamily="2" charset="-79"/>
                <a:cs typeface="Aharoni" pitchFamily="2" charset="-79"/>
              </a:rPr>
              <a:t>seperti</a:t>
            </a:r>
            <a:r>
              <a:rPr lang="en-US" dirty="0" smtClean="0">
                <a:solidFill>
                  <a:srgbClr val="000000"/>
                </a:solidFill>
                <a:latin typeface="Aharoni" pitchFamily="2" charset="-79"/>
                <a:cs typeface="Aharoni" pitchFamily="2" charset="-79"/>
              </a:rPr>
              <a:t> </a:t>
            </a:r>
            <a:r>
              <a:rPr lang="en-US" dirty="0" err="1" smtClean="0">
                <a:solidFill>
                  <a:srgbClr val="000000"/>
                </a:solidFill>
                <a:latin typeface="Aharoni" pitchFamily="2" charset="-79"/>
                <a:cs typeface="Aharoni" pitchFamily="2" charset="-79"/>
              </a:rPr>
              <a:t>dalam</a:t>
            </a:r>
            <a:r>
              <a:rPr lang="en-US" dirty="0" smtClean="0">
                <a:solidFill>
                  <a:srgbClr val="000000"/>
                </a:solidFill>
                <a:latin typeface="Aharoni" pitchFamily="2" charset="-79"/>
                <a:cs typeface="Aharoni" pitchFamily="2" charset="-79"/>
              </a:rPr>
              <a:t> </a:t>
            </a:r>
            <a:r>
              <a:rPr lang="en-US" dirty="0" err="1" smtClean="0">
                <a:solidFill>
                  <a:srgbClr val="000000"/>
                </a:solidFill>
                <a:latin typeface="Aharoni" pitchFamily="2" charset="-79"/>
                <a:cs typeface="Aharoni" pitchFamily="2" charset="-79"/>
              </a:rPr>
              <a:t>Tabel</a:t>
            </a:r>
            <a:r>
              <a:rPr lang="en-US" dirty="0" smtClean="0">
                <a:solidFill>
                  <a:srgbClr val="000000"/>
                </a:solidFill>
                <a:latin typeface="Aharoni" pitchFamily="2" charset="-79"/>
                <a:cs typeface="Aharoni" pitchFamily="2" charset="-79"/>
              </a:rPr>
              <a:t> </a:t>
            </a:r>
            <a:r>
              <a:rPr lang="en-US" dirty="0" err="1" smtClean="0">
                <a:solidFill>
                  <a:srgbClr val="000000"/>
                </a:solidFill>
                <a:latin typeface="Aharoni" pitchFamily="2" charset="-79"/>
                <a:cs typeface="Aharoni" pitchFamily="2" charset="-79"/>
              </a:rPr>
              <a:t>berikut</a:t>
            </a:r>
            <a:r>
              <a:rPr lang="en-US" dirty="0" smtClean="0">
                <a:solidFill>
                  <a:srgbClr val="000000"/>
                </a:solidFill>
                <a:latin typeface="Aharoni" pitchFamily="2" charset="-79"/>
                <a:cs typeface="Aharoni" pitchFamily="2" charset="-79"/>
              </a:rPr>
              <a:t> </a:t>
            </a:r>
            <a:r>
              <a:rPr lang="en-US" dirty="0" err="1" smtClean="0">
                <a:solidFill>
                  <a:srgbClr val="000000"/>
                </a:solidFill>
                <a:latin typeface="Aharoni" pitchFamily="2" charset="-79"/>
                <a:cs typeface="Aharoni" pitchFamily="2" charset="-79"/>
              </a:rPr>
              <a:t>ini</a:t>
            </a:r>
            <a:endParaRPr lang="en-US" dirty="0">
              <a:solidFill>
                <a:srgbClr val="000000"/>
              </a:solidFill>
              <a:latin typeface="Aharoni" pitchFamily="2" charset="-79"/>
              <a:cs typeface="Aharoni" pitchFamily="2" charset="-79"/>
            </a:endParaRPr>
          </a:p>
        </p:txBody>
      </p:sp>
      <p:graphicFrame>
        <p:nvGraphicFramePr>
          <p:cNvPr id="4" name="Table 3"/>
          <p:cNvGraphicFramePr>
            <a:graphicFrameLocks noGrp="1"/>
          </p:cNvGraphicFramePr>
          <p:nvPr/>
        </p:nvGraphicFramePr>
        <p:xfrm>
          <a:off x="228597" y="1397000"/>
          <a:ext cx="8763002" cy="5356247"/>
        </p:xfrm>
        <a:graphic>
          <a:graphicData uri="http://schemas.openxmlformats.org/drawingml/2006/table">
            <a:tbl>
              <a:tblPr/>
              <a:tblGrid>
                <a:gridCol w="658017"/>
                <a:gridCol w="2862328"/>
                <a:gridCol w="736816"/>
                <a:gridCol w="637551"/>
                <a:gridCol w="644715"/>
                <a:gridCol w="644715"/>
                <a:gridCol w="644715"/>
                <a:gridCol w="644715"/>
                <a:gridCol w="644715"/>
                <a:gridCol w="644715"/>
              </a:tblGrid>
              <a:tr h="508360">
                <a:tc>
                  <a:txBody>
                    <a:bodyPr/>
                    <a:lstStyle/>
                    <a:p>
                      <a:pPr marL="0" marR="0" algn="ctr">
                        <a:spcBef>
                          <a:spcPts val="0"/>
                        </a:spcBef>
                        <a:spcAft>
                          <a:spcPts val="0"/>
                        </a:spcAft>
                      </a:pPr>
                      <a:r>
                        <a:rPr lang="en-US" sz="1600" b="1" dirty="0">
                          <a:solidFill>
                            <a:srgbClr val="FF0000"/>
                          </a:solidFill>
                          <a:latin typeface="Times New Roman"/>
                          <a:ea typeface="Times New Roman"/>
                        </a:rPr>
                        <a:t>NO</a:t>
                      </a:r>
                      <a:endParaRPr lang="en-US" sz="1600" b="1" dirty="0">
                        <a:solidFill>
                          <a:srgbClr val="FF0000"/>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dirty="0">
                          <a:solidFill>
                            <a:srgbClr val="FF0000"/>
                          </a:solidFill>
                          <a:latin typeface="Times New Roman"/>
                          <a:ea typeface="Times New Roman"/>
                        </a:rPr>
                        <a:t>MATA KULIAH</a:t>
                      </a:r>
                      <a:endParaRPr lang="en-US" sz="1600" b="1" dirty="0">
                        <a:solidFill>
                          <a:srgbClr val="FF0000"/>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dirty="0">
                          <a:solidFill>
                            <a:srgbClr val="FF0000"/>
                          </a:solidFill>
                          <a:latin typeface="Times New Roman"/>
                          <a:ea typeface="Times New Roman"/>
                        </a:rPr>
                        <a:t>SKS Min</a:t>
                      </a:r>
                      <a:endParaRPr lang="en-US" sz="1600" b="1" dirty="0">
                        <a:solidFill>
                          <a:srgbClr val="FF0000"/>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dirty="0">
                          <a:solidFill>
                            <a:srgbClr val="FF0000"/>
                          </a:solidFill>
                          <a:latin typeface="Times New Roman"/>
                          <a:ea typeface="Times New Roman"/>
                        </a:rPr>
                        <a:t>CP-KK1</a:t>
                      </a:r>
                      <a:endParaRPr lang="en-US" sz="1600" b="1" dirty="0">
                        <a:solidFill>
                          <a:srgbClr val="FF0000"/>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dirty="0">
                          <a:solidFill>
                            <a:srgbClr val="FF0000"/>
                          </a:solidFill>
                          <a:latin typeface="Times New Roman"/>
                          <a:ea typeface="Times New Roman"/>
                        </a:rPr>
                        <a:t>CP-KK2</a:t>
                      </a:r>
                      <a:endParaRPr lang="en-US" sz="1600" b="1" dirty="0">
                        <a:solidFill>
                          <a:srgbClr val="FF0000"/>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dirty="0">
                          <a:solidFill>
                            <a:srgbClr val="FF0000"/>
                          </a:solidFill>
                          <a:latin typeface="Times New Roman"/>
                          <a:ea typeface="Times New Roman"/>
                        </a:rPr>
                        <a:t>CP-KK3</a:t>
                      </a:r>
                      <a:endParaRPr lang="en-US" sz="1600" b="1" dirty="0">
                        <a:solidFill>
                          <a:srgbClr val="FF0000"/>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dirty="0">
                          <a:solidFill>
                            <a:srgbClr val="FF0000"/>
                          </a:solidFill>
                          <a:latin typeface="Times New Roman"/>
                          <a:ea typeface="Times New Roman"/>
                        </a:rPr>
                        <a:t>CP-KK4</a:t>
                      </a:r>
                      <a:endParaRPr lang="en-US" sz="1600" b="1" dirty="0">
                        <a:solidFill>
                          <a:srgbClr val="FF0000"/>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dirty="0">
                          <a:solidFill>
                            <a:srgbClr val="FF0000"/>
                          </a:solidFill>
                          <a:latin typeface="Times New Roman"/>
                          <a:ea typeface="Times New Roman"/>
                        </a:rPr>
                        <a:t>CP-KK5</a:t>
                      </a:r>
                      <a:endParaRPr lang="en-US" sz="1600" b="1" dirty="0">
                        <a:solidFill>
                          <a:srgbClr val="FF0000"/>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dirty="0">
                          <a:solidFill>
                            <a:srgbClr val="FF0000"/>
                          </a:solidFill>
                          <a:latin typeface="Times New Roman"/>
                          <a:ea typeface="Times New Roman"/>
                        </a:rPr>
                        <a:t>CP-PP1</a:t>
                      </a:r>
                      <a:endParaRPr lang="en-US" sz="1600" b="1" dirty="0">
                        <a:solidFill>
                          <a:srgbClr val="FF0000"/>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dirty="0">
                          <a:solidFill>
                            <a:srgbClr val="FF0000"/>
                          </a:solidFill>
                          <a:latin typeface="Times New Roman"/>
                          <a:ea typeface="Times New Roman"/>
                        </a:rPr>
                        <a:t>CP-PP2</a:t>
                      </a:r>
                      <a:endParaRPr lang="en-US" sz="1600" b="1" dirty="0">
                        <a:solidFill>
                          <a:srgbClr val="FF0000"/>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19818">
                <a:tc>
                  <a:txBody>
                    <a:bodyPr/>
                    <a:lstStyle/>
                    <a:p>
                      <a:pPr marL="0" marR="0" algn="ctr">
                        <a:spcBef>
                          <a:spcPts val="0"/>
                        </a:spcBef>
                        <a:spcAft>
                          <a:spcPts val="0"/>
                        </a:spcAft>
                      </a:pPr>
                      <a:r>
                        <a:rPr lang="en-US" sz="1600" b="0" dirty="0">
                          <a:solidFill>
                            <a:schemeClr val="tx1"/>
                          </a:solidFill>
                          <a:latin typeface="Times New Roman"/>
                          <a:ea typeface="Times New Roman"/>
                        </a:rPr>
                        <a:t>1</a:t>
                      </a:r>
                      <a:endParaRPr lang="en-US" sz="1600" b="0" dirty="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err="1">
                          <a:solidFill>
                            <a:schemeClr val="tx1"/>
                          </a:solidFill>
                          <a:latin typeface="Times New Roman"/>
                          <a:ea typeface="Times New Roman"/>
                        </a:rPr>
                        <a:t>Dasar-Dasar</a:t>
                      </a:r>
                      <a:r>
                        <a:rPr lang="en-US" sz="1600" b="0" dirty="0">
                          <a:solidFill>
                            <a:schemeClr val="tx1"/>
                          </a:solidFill>
                          <a:latin typeface="Times New Roman"/>
                          <a:ea typeface="Times New Roman"/>
                        </a:rPr>
                        <a:t> </a:t>
                      </a:r>
                      <a:r>
                        <a:rPr lang="en-US" sz="1600" b="0" dirty="0" err="1">
                          <a:solidFill>
                            <a:schemeClr val="tx1"/>
                          </a:solidFill>
                          <a:latin typeface="Times New Roman"/>
                          <a:ea typeface="Times New Roman"/>
                        </a:rPr>
                        <a:t>Matematika</a:t>
                      </a:r>
                      <a:r>
                        <a:rPr lang="en-US" sz="1600" b="0" dirty="0">
                          <a:solidFill>
                            <a:schemeClr val="tx1"/>
                          </a:solidFill>
                          <a:latin typeface="Times New Roman"/>
                          <a:ea typeface="Times New Roman"/>
                        </a:rPr>
                        <a:t>: </a:t>
                      </a:r>
                      <a:r>
                        <a:rPr lang="en-US" sz="1600" b="0" dirty="0" err="1">
                          <a:solidFill>
                            <a:schemeClr val="tx1"/>
                          </a:solidFill>
                          <a:latin typeface="Times New Roman"/>
                          <a:ea typeface="Times New Roman"/>
                        </a:rPr>
                        <a:t>logika</a:t>
                      </a:r>
                      <a:r>
                        <a:rPr lang="en-US" sz="1600" b="0" dirty="0">
                          <a:solidFill>
                            <a:schemeClr val="tx1"/>
                          </a:solidFill>
                          <a:latin typeface="Times New Roman"/>
                          <a:ea typeface="Times New Roman"/>
                        </a:rPr>
                        <a:t>, </a:t>
                      </a:r>
                      <a:r>
                        <a:rPr lang="en-US" sz="1600" b="0" dirty="0" err="1">
                          <a:solidFill>
                            <a:schemeClr val="tx1"/>
                          </a:solidFill>
                          <a:latin typeface="Times New Roman"/>
                          <a:ea typeface="Times New Roman"/>
                        </a:rPr>
                        <a:t>metode</a:t>
                      </a:r>
                      <a:r>
                        <a:rPr lang="en-US" sz="1600" b="0" dirty="0">
                          <a:solidFill>
                            <a:schemeClr val="tx1"/>
                          </a:solidFill>
                          <a:latin typeface="Times New Roman"/>
                          <a:ea typeface="Times New Roman"/>
                        </a:rPr>
                        <a:t> </a:t>
                      </a:r>
                      <a:r>
                        <a:rPr lang="en-US" sz="1600" b="0" dirty="0" err="1">
                          <a:solidFill>
                            <a:schemeClr val="tx1"/>
                          </a:solidFill>
                          <a:latin typeface="Times New Roman"/>
                          <a:ea typeface="Times New Roman"/>
                        </a:rPr>
                        <a:t>pembuktian</a:t>
                      </a:r>
                      <a:r>
                        <a:rPr lang="en-US" sz="1600" b="0" dirty="0">
                          <a:solidFill>
                            <a:schemeClr val="tx1"/>
                          </a:solidFill>
                          <a:latin typeface="Times New Roman"/>
                          <a:ea typeface="Times New Roman"/>
                        </a:rPr>
                        <a:t>, </a:t>
                      </a:r>
                      <a:r>
                        <a:rPr lang="en-US" sz="1600" b="0" dirty="0" err="1">
                          <a:solidFill>
                            <a:schemeClr val="tx1"/>
                          </a:solidFill>
                          <a:latin typeface="Times New Roman"/>
                          <a:ea typeface="Times New Roman"/>
                        </a:rPr>
                        <a:t>kuantor</a:t>
                      </a:r>
                      <a:r>
                        <a:rPr lang="en-US" sz="1600" b="0" dirty="0">
                          <a:solidFill>
                            <a:schemeClr val="tx1"/>
                          </a:solidFill>
                          <a:latin typeface="Times New Roman"/>
                          <a:ea typeface="Times New Roman"/>
                        </a:rPr>
                        <a:t>, </a:t>
                      </a:r>
                      <a:r>
                        <a:rPr lang="en-US" sz="1600" b="0" dirty="0" err="1">
                          <a:solidFill>
                            <a:schemeClr val="tx1"/>
                          </a:solidFill>
                          <a:latin typeface="Times New Roman"/>
                          <a:ea typeface="Times New Roman"/>
                        </a:rPr>
                        <a:t>himpunan</a:t>
                      </a:r>
                      <a:r>
                        <a:rPr lang="en-US" sz="1600" b="0" dirty="0">
                          <a:solidFill>
                            <a:schemeClr val="tx1"/>
                          </a:solidFill>
                          <a:latin typeface="Times New Roman"/>
                          <a:ea typeface="Times New Roman"/>
                        </a:rPr>
                        <a:t>, </a:t>
                      </a:r>
                      <a:r>
                        <a:rPr lang="en-US" sz="1600" b="0" dirty="0" err="1">
                          <a:solidFill>
                            <a:schemeClr val="tx1"/>
                          </a:solidFill>
                          <a:latin typeface="Times New Roman"/>
                          <a:ea typeface="Times New Roman"/>
                        </a:rPr>
                        <a:t>relasi</a:t>
                      </a:r>
                      <a:r>
                        <a:rPr lang="en-US" sz="1600" b="0" dirty="0">
                          <a:solidFill>
                            <a:schemeClr val="tx1"/>
                          </a:solidFill>
                          <a:latin typeface="Times New Roman"/>
                          <a:ea typeface="Times New Roman"/>
                        </a:rPr>
                        <a:t>, </a:t>
                      </a:r>
                      <a:r>
                        <a:rPr lang="en-US" sz="1600" b="0" dirty="0" err="1">
                          <a:solidFill>
                            <a:schemeClr val="tx1"/>
                          </a:solidFill>
                          <a:latin typeface="Times New Roman"/>
                          <a:ea typeface="Times New Roman"/>
                        </a:rPr>
                        <a:t>pemetaan</a:t>
                      </a:r>
                      <a:r>
                        <a:rPr lang="en-US" sz="1600" b="0" dirty="0">
                          <a:solidFill>
                            <a:schemeClr val="tx1"/>
                          </a:solidFill>
                          <a:latin typeface="Times New Roman"/>
                          <a:ea typeface="Times New Roman"/>
                        </a:rPr>
                        <a:t>.</a:t>
                      </a:r>
                      <a:endParaRPr lang="en-US" sz="1600" b="0" dirty="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1"/>
                          </a:solidFill>
                          <a:latin typeface="Times New Roman"/>
                          <a:ea typeface="Times New Roman"/>
                        </a:rPr>
                        <a:t>3</a:t>
                      </a:r>
                      <a:endParaRPr lang="en-US" sz="1600" b="0" dirty="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1"/>
                          </a:solidFill>
                          <a:latin typeface="Times New Roman"/>
                          <a:ea typeface="Times New Roman"/>
                        </a:rPr>
                        <a:t>√</a:t>
                      </a:r>
                      <a:endParaRPr lang="en-US" sz="1600" b="0" dirty="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0" dirty="0">
                        <a:solidFill>
                          <a:schemeClr val="tx1"/>
                        </a:solidFill>
                        <a:latin typeface="Times New Roman"/>
                        <a:ea typeface="Times New Roma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a:solidFill>
                            <a:schemeClr val="tx1"/>
                          </a:solidFill>
                          <a:latin typeface="Times New Roman"/>
                          <a:ea typeface="Times New Roman"/>
                        </a:rPr>
                        <a:t>√</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latin typeface="Times New Roman"/>
                        <a:ea typeface="Times New Roma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latin typeface="Times New Roman"/>
                        <a:ea typeface="Times New Roma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a:solidFill>
                            <a:schemeClr val="tx1"/>
                          </a:solidFill>
                          <a:latin typeface="Times New Roman"/>
                          <a:ea typeface="Times New Roman"/>
                        </a:rPr>
                        <a:t>√</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latin typeface="Times New Roman"/>
                        <a:ea typeface="Times New Roma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668">
                <a:tc>
                  <a:txBody>
                    <a:bodyPr/>
                    <a:lstStyle/>
                    <a:p>
                      <a:pPr marL="0" marR="0" algn="ctr">
                        <a:spcBef>
                          <a:spcPts val="0"/>
                        </a:spcBef>
                        <a:spcAft>
                          <a:spcPts val="0"/>
                        </a:spcAft>
                      </a:pPr>
                      <a:r>
                        <a:rPr lang="en-US" sz="1600" b="0">
                          <a:solidFill>
                            <a:schemeClr val="tx1"/>
                          </a:solidFill>
                          <a:latin typeface="Times New Roman"/>
                          <a:ea typeface="Times New Roman"/>
                        </a:rPr>
                        <a:t>2</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a:solidFill>
                            <a:schemeClr val="tx1"/>
                          </a:solidFill>
                          <a:latin typeface="Times New Roman"/>
                          <a:ea typeface="Times New Roman"/>
                        </a:rPr>
                        <a:t>Matematika Diskrit: kombinasi dan permutasi, prinsip inklusi, prinsip sarang merpati (pigeon hole), dasar-dasar teori graf.</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a:solidFill>
                            <a:schemeClr val="tx1"/>
                          </a:solidFill>
                          <a:latin typeface="Times New Roman"/>
                          <a:ea typeface="Times New Roman"/>
                        </a:rPr>
                        <a:t>3</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a:solidFill>
                            <a:schemeClr val="tx1"/>
                          </a:solidFill>
                          <a:latin typeface="Times New Roman"/>
                          <a:ea typeface="Times New Roman"/>
                        </a:rPr>
                        <a:t>√</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1"/>
                          </a:solidFill>
                          <a:latin typeface="Times New Roman"/>
                          <a:ea typeface="Times New Roman"/>
                        </a:rPr>
                        <a:t>√</a:t>
                      </a:r>
                      <a:endParaRPr lang="en-US" sz="1600" b="0" dirty="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latin typeface="Times New Roman"/>
                        <a:ea typeface="Times New Roma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0" dirty="0">
                        <a:solidFill>
                          <a:schemeClr val="tx1"/>
                        </a:solidFill>
                        <a:latin typeface="Times New Roman"/>
                        <a:ea typeface="Times New Roma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0" dirty="0">
                        <a:solidFill>
                          <a:schemeClr val="tx1"/>
                        </a:solidFill>
                        <a:latin typeface="Times New Roman"/>
                        <a:ea typeface="Times New Roma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a:solidFill>
                            <a:schemeClr val="tx1"/>
                          </a:solidFill>
                          <a:latin typeface="Times New Roman"/>
                          <a:ea typeface="Times New Roman"/>
                        </a:rPr>
                        <a:t>√</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latin typeface="Times New Roman"/>
                        <a:ea typeface="Times New Roma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6913">
                <a:tc>
                  <a:txBody>
                    <a:bodyPr/>
                    <a:lstStyle/>
                    <a:p>
                      <a:pPr marL="0" marR="0" algn="ctr">
                        <a:spcBef>
                          <a:spcPts val="0"/>
                        </a:spcBef>
                        <a:spcAft>
                          <a:spcPts val="0"/>
                        </a:spcAft>
                      </a:pPr>
                      <a:r>
                        <a:rPr lang="en-US" sz="1600" b="0">
                          <a:solidFill>
                            <a:schemeClr val="tx1"/>
                          </a:solidFill>
                          <a:latin typeface="Times New Roman"/>
                          <a:ea typeface="Times New Roman"/>
                        </a:rPr>
                        <a:t>3</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a:solidFill>
                            <a:schemeClr val="tx1"/>
                          </a:solidFill>
                          <a:latin typeface="Times New Roman"/>
                          <a:ea typeface="Times New Roman"/>
                        </a:rPr>
                        <a:t>Kalkulus diferensial dan integral: sistem bilangan real, fungsi, limit, kekontinuan, turunan, integral, barisan, deret, fungsi vektor, fungsi dua/tiga peubah, turunan parsial, turunan fungsi dua/tiga peubah, integral lipat dua/tiga.</a:t>
                      </a:r>
                      <a:endParaRPr lang="en-US" sz="1600" b="0">
                        <a:solidFill>
                          <a:schemeClr val="tx1"/>
                        </a:solidFill>
                        <a:latin typeface="Times New Roman"/>
                        <a:ea typeface="SimSun"/>
                      </a:endParaRPr>
                    </a:p>
                    <a:p>
                      <a:pPr marL="0" marR="0" algn="ctr">
                        <a:spcBef>
                          <a:spcPts val="0"/>
                        </a:spcBef>
                        <a:spcAft>
                          <a:spcPts val="0"/>
                        </a:spcAft>
                      </a:pPr>
                      <a:r>
                        <a:rPr lang="en-US" sz="1600" b="0">
                          <a:solidFill>
                            <a:schemeClr val="tx1"/>
                          </a:solidFill>
                          <a:latin typeface="Times New Roman"/>
                          <a:ea typeface="Times New Roman"/>
                        </a:rPr>
                        <a:t>(3 – 4 Mata Kuliah)</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a:solidFill>
                            <a:schemeClr val="tx1"/>
                          </a:solidFill>
                          <a:latin typeface="Times New Roman"/>
                          <a:ea typeface="Times New Roman"/>
                        </a:rPr>
                        <a:t>12</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a:solidFill>
                            <a:schemeClr val="tx1"/>
                          </a:solidFill>
                          <a:latin typeface="Times New Roman"/>
                          <a:ea typeface="Times New Roman"/>
                        </a:rPr>
                        <a:t>√</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latin typeface="Times New Roman"/>
                        <a:ea typeface="Times New Roma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latin typeface="Times New Roman"/>
                        <a:ea typeface="Times New Roma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latin typeface="Times New Roman"/>
                        <a:ea typeface="Times New Roma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latin typeface="Times New Roman"/>
                        <a:ea typeface="Times New Roma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1"/>
                          </a:solidFill>
                          <a:latin typeface="Times New Roman"/>
                          <a:ea typeface="Times New Roman"/>
                        </a:rPr>
                        <a:t>√</a:t>
                      </a:r>
                      <a:endParaRPr lang="en-US" sz="1600" b="0" dirty="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0" dirty="0">
                        <a:solidFill>
                          <a:schemeClr val="tx1"/>
                        </a:solidFill>
                        <a:latin typeface="Times New Roman"/>
                        <a:ea typeface="Times New Roma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841">
                <a:tc>
                  <a:txBody>
                    <a:bodyPr/>
                    <a:lstStyle/>
                    <a:p>
                      <a:pPr marL="0" marR="0" algn="ctr">
                        <a:spcBef>
                          <a:spcPts val="0"/>
                        </a:spcBef>
                        <a:spcAft>
                          <a:spcPts val="0"/>
                        </a:spcAft>
                      </a:pPr>
                      <a:r>
                        <a:rPr lang="en-US" sz="1600" b="0">
                          <a:solidFill>
                            <a:schemeClr val="tx1"/>
                          </a:solidFill>
                          <a:latin typeface="Times New Roman"/>
                          <a:ea typeface="Times New Roman"/>
                        </a:rPr>
                        <a:t>4</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a:solidFill>
                            <a:schemeClr val="tx1"/>
                          </a:solidFill>
                          <a:latin typeface="Times New Roman"/>
                          <a:ea typeface="Times New Roman"/>
                        </a:rPr>
                        <a:t>Fungsi Kompleks</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a:solidFill>
                            <a:schemeClr val="tx1"/>
                          </a:solidFill>
                          <a:latin typeface="Times New Roman"/>
                          <a:ea typeface="Times New Roman"/>
                        </a:rPr>
                        <a:t>3</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a:solidFill>
                            <a:schemeClr val="tx1"/>
                          </a:solidFill>
                          <a:latin typeface="Times New Roman"/>
                          <a:ea typeface="Times New Roman"/>
                        </a:rPr>
                        <a:t>√</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latin typeface="Times New Roman"/>
                        <a:ea typeface="Times New Roma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a:solidFill>
                            <a:schemeClr val="tx1"/>
                          </a:solidFill>
                          <a:latin typeface="Times New Roman"/>
                          <a:ea typeface="Times New Roman"/>
                        </a:rPr>
                        <a:t>√</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0">
                        <a:solidFill>
                          <a:schemeClr val="tx1"/>
                        </a:solidFill>
                        <a:latin typeface="Times New Roman"/>
                        <a:ea typeface="Times New Roma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a:solidFill>
                            <a:schemeClr val="tx1"/>
                          </a:solidFill>
                          <a:latin typeface="Times New Roman"/>
                          <a:ea typeface="Times New Roman"/>
                        </a:rPr>
                        <a:t>√</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a:solidFill>
                            <a:schemeClr val="tx1"/>
                          </a:solidFill>
                          <a:latin typeface="Times New Roman"/>
                          <a:ea typeface="Times New Roman"/>
                        </a:rPr>
                        <a:t>√</a:t>
                      </a:r>
                      <a:endParaRPr lang="en-US" sz="1600" b="0">
                        <a:solidFill>
                          <a:schemeClr val="tx1"/>
                        </a:solidFill>
                        <a:latin typeface="Times New Roman"/>
                        <a:ea typeface="SimSu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0" dirty="0">
                        <a:solidFill>
                          <a:schemeClr val="tx1"/>
                        </a:solidFill>
                        <a:latin typeface="Times New Roman"/>
                        <a:ea typeface="Times New Roman"/>
                      </a:endParaRPr>
                    </a:p>
                  </a:txBody>
                  <a:tcPr marL="53611" marR="5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0" y="956846"/>
            <a:ext cx="9144000" cy="338554"/>
          </a:xfrm>
          <a:prstGeom prst="rect">
            <a:avLst/>
          </a:prstGeom>
        </p:spPr>
        <p:txBody>
          <a:bodyPr wrap="square">
            <a:spAutoFit/>
          </a:bodyPr>
          <a:lstStyle/>
          <a:p>
            <a:pPr algn="just"/>
            <a:r>
              <a:rPr lang="en-US" sz="1600" b="1" dirty="0" smtClean="0">
                <a:solidFill>
                  <a:srgbClr val="FF0000"/>
                </a:solidFill>
                <a:latin typeface="Aharoni" pitchFamily="2" charset="-79"/>
                <a:cs typeface="Aharoni" pitchFamily="2" charset="-79"/>
              </a:rPr>
              <a:t>Mata </a:t>
            </a:r>
            <a:r>
              <a:rPr lang="en-US" sz="1600" b="1" dirty="0" err="1" smtClean="0">
                <a:solidFill>
                  <a:srgbClr val="FF0000"/>
                </a:solidFill>
                <a:latin typeface="Aharoni" pitchFamily="2" charset="-79"/>
                <a:cs typeface="Aharoni" pitchFamily="2" charset="-79"/>
              </a:rPr>
              <a:t>kuliah</a:t>
            </a:r>
            <a:r>
              <a:rPr lang="en-US" sz="1600" b="1" i="1" dirty="0" smtClean="0">
                <a:solidFill>
                  <a:srgbClr val="FF0000"/>
                </a:solidFill>
                <a:latin typeface="Aharoni" pitchFamily="2" charset="-79"/>
                <a:cs typeface="Aharoni" pitchFamily="2" charset="-79"/>
              </a:rPr>
              <a:t> minimal Prodi S-1 </a:t>
            </a:r>
            <a:r>
              <a:rPr lang="en-US" sz="1600" b="1" i="1" dirty="0" err="1" smtClean="0">
                <a:solidFill>
                  <a:srgbClr val="FF0000"/>
                </a:solidFill>
                <a:latin typeface="Aharoni" pitchFamily="2" charset="-79"/>
                <a:cs typeface="Aharoni" pitchFamily="2" charset="-79"/>
              </a:rPr>
              <a:t>Matematika</a:t>
            </a:r>
            <a:r>
              <a:rPr lang="en-US" sz="1600" b="1" i="1" dirty="0" smtClean="0">
                <a:solidFill>
                  <a:srgbClr val="FF0000"/>
                </a:solidFill>
                <a:latin typeface="Aharoni" pitchFamily="2" charset="-79"/>
                <a:cs typeface="Aharoni" pitchFamily="2" charset="-79"/>
              </a:rPr>
              <a:t> </a:t>
            </a:r>
            <a:r>
              <a:rPr lang="en-US" sz="1600" b="1" i="1" dirty="0" err="1" smtClean="0">
                <a:solidFill>
                  <a:srgbClr val="FF0000"/>
                </a:solidFill>
                <a:latin typeface="Aharoni" pitchFamily="2" charset="-79"/>
                <a:cs typeface="Aharoni" pitchFamily="2" charset="-79"/>
              </a:rPr>
              <a:t>dan</a:t>
            </a:r>
            <a:r>
              <a:rPr lang="en-US" sz="1600" b="1" i="1" dirty="0" smtClean="0">
                <a:solidFill>
                  <a:srgbClr val="FF0000"/>
                </a:solidFill>
                <a:latin typeface="Aharoni" pitchFamily="2" charset="-79"/>
                <a:cs typeface="Aharoni" pitchFamily="2" charset="-79"/>
              </a:rPr>
              <a:t> </a:t>
            </a:r>
            <a:r>
              <a:rPr lang="en-US" sz="1600" b="1" i="1" dirty="0" err="1" smtClean="0">
                <a:solidFill>
                  <a:srgbClr val="FF0000"/>
                </a:solidFill>
                <a:latin typeface="Aharoni" pitchFamily="2" charset="-79"/>
                <a:cs typeface="Aharoni" pitchFamily="2" charset="-79"/>
              </a:rPr>
              <a:t>kaitannya</a:t>
            </a:r>
            <a:r>
              <a:rPr lang="en-US" sz="1600" b="1" i="1" dirty="0" smtClean="0">
                <a:solidFill>
                  <a:srgbClr val="FF0000"/>
                </a:solidFill>
                <a:latin typeface="Aharoni" pitchFamily="2" charset="-79"/>
                <a:cs typeface="Aharoni" pitchFamily="2" charset="-79"/>
              </a:rPr>
              <a:t> </a:t>
            </a:r>
            <a:r>
              <a:rPr lang="en-US" sz="1600" b="1" i="1" dirty="0" err="1" smtClean="0">
                <a:solidFill>
                  <a:srgbClr val="FF0000"/>
                </a:solidFill>
                <a:latin typeface="Aharoni" pitchFamily="2" charset="-79"/>
                <a:cs typeface="Aharoni" pitchFamily="2" charset="-79"/>
              </a:rPr>
              <a:t>dengan</a:t>
            </a:r>
            <a:r>
              <a:rPr lang="en-US" sz="1600" b="1" i="1" dirty="0" smtClean="0">
                <a:solidFill>
                  <a:srgbClr val="FF0000"/>
                </a:solidFill>
                <a:latin typeface="Aharoni" pitchFamily="2" charset="-79"/>
                <a:cs typeface="Aharoni" pitchFamily="2" charset="-79"/>
              </a:rPr>
              <a:t> </a:t>
            </a:r>
            <a:r>
              <a:rPr lang="en-US" sz="1600" b="1" i="1" dirty="0" err="1" smtClean="0">
                <a:solidFill>
                  <a:srgbClr val="FF0000"/>
                </a:solidFill>
                <a:latin typeface="Aharoni" pitchFamily="2" charset="-79"/>
                <a:cs typeface="Aharoni" pitchFamily="2" charset="-79"/>
              </a:rPr>
              <a:t>Capaian</a:t>
            </a:r>
            <a:r>
              <a:rPr lang="en-US" sz="1600" b="1" i="1" dirty="0" smtClean="0">
                <a:solidFill>
                  <a:srgbClr val="FF0000"/>
                </a:solidFill>
                <a:latin typeface="Aharoni" pitchFamily="2" charset="-79"/>
                <a:cs typeface="Aharoni" pitchFamily="2" charset="-79"/>
              </a:rPr>
              <a:t> </a:t>
            </a:r>
            <a:r>
              <a:rPr lang="en-US" sz="1600" b="1" i="1" dirty="0" err="1" smtClean="0">
                <a:solidFill>
                  <a:srgbClr val="FF0000"/>
                </a:solidFill>
                <a:latin typeface="Aharoni" pitchFamily="2" charset="-79"/>
                <a:cs typeface="Aharoni" pitchFamily="2" charset="-79"/>
              </a:rPr>
              <a:t>Pembelajaran</a:t>
            </a:r>
            <a:endParaRPr lang="en-US" sz="1600" b="1"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9935793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599" y="228597"/>
          <a:ext cx="8763000" cy="6487426"/>
        </p:xfrm>
        <a:graphic>
          <a:graphicData uri="http://schemas.openxmlformats.org/drawingml/2006/table">
            <a:tbl>
              <a:tblPr/>
              <a:tblGrid>
                <a:gridCol w="658017"/>
                <a:gridCol w="2862331"/>
                <a:gridCol w="736818"/>
                <a:gridCol w="637550"/>
                <a:gridCol w="644714"/>
                <a:gridCol w="644714"/>
                <a:gridCol w="644714"/>
                <a:gridCol w="644714"/>
                <a:gridCol w="644714"/>
                <a:gridCol w="644714"/>
              </a:tblGrid>
              <a:tr h="401056">
                <a:tc>
                  <a:txBody>
                    <a:bodyPr/>
                    <a:lstStyle/>
                    <a:p>
                      <a:pPr marL="0" marR="0" algn="ctr">
                        <a:spcBef>
                          <a:spcPts val="0"/>
                        </a:spcBef>
                        <a:spcAft>
                          <a:spcPts val="0"/>
                        </a:spcAft>
                      </a:pPr>
                      <a:r>
                        <a:rPr lang="en-US" sz="1600" b="1" dirty="0">
                          <a:solidFill>
                            <a:schemeClr val="tx1"/>
                          </a:solidFill>
                          <a:latin typeface="Times New Roman"/>
                          <a:ea typeface="Times New Roman"/>
                        </a:rPr>
                        <a:t>5</a:t>
                      </a:r>
                      <a:endParaRPr lang="en-US" sz="1600" b="1" dirty="0">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Pengantar Analisis Real</a:t>
                      </a:r>
                      <a:endParaRPr lang="en-US" sz="1600" b="1">
                        <a:solidFill>
                          <a:schemeClr val="tx1"/>
                        </a:solidFill>
                        <a:latin typeface="Times New Roman"/>
                        <a:ea typeface="SimSun"/>
                      </a:endParaRPr>
                    </a:p>
                    <a:p>
                      <a:pPr marL="0" marR="0" algn="ctr">
                        <a:spcBef>
                          <a:spcPts val="0"/>
                        </a:spcBef>
                        <a:spcAft>
                          <a:spcPts val="0"/>
                        </a:spcAft>
                      </a:pPr>
                      <a:r>
                        <a:rPr lang="en-US" sz="1600" b="1">
                          <a:solidFill>
                            <a:schemeClr val="tx1"/>
                          </a:solidFill>
                          <a:latin typeface="Times New Roman"/>
                          <a:ea typeface="Times New Roman"/>
                        </a:rPr>
                        <a:t>(1 – 2 Mata Kuliah)</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4</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1263">
                <a:tc>
                  <a:txBody>
                    <a:bodyPr/>
                    <a:lstStyle/>
                    <a:p>
                      <a:pPr marL="0" marR="0" algn="ctr">
                        <a:spcBef>
                          <a:spcPts val="0"/>
                        </a:spcBef>
                        <a:spcAft>
                          <a:spcPts val="0"/>
                        </a:spcAft>
                      </a:pPr>
                      <a:r>
                        <a:rPr lang="en-US" sz="1600" b="1">
                          <a:solidFill>
                            <a:schemeClr val="tx1"/>
                          </a:solidFill>
                          <a:latin typeface="Times New Roman"/>
                          <a:ea typeface="Times New Roman"/>
                        </a:rPr>
                        <a:t>6</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Aljabar Linear Elementer (Aljabar Vektor Matriks atas Bilangan Real dan Kompleks): sistem persamaan linear, matriks, ruang vektor, basis, transformasi linear, matriks representasi, hasil kali dalam, ortogonalisasi, nilai dan vektor eigen, diagonalisasi dan dekomposisi, bentuk kuadrat.</a:t>
                      </a:r>
                      <a:endParaRPr lang="en-US" sz="1600" b="1">
                        <a:solidFill>
                          <a:schemeClr val="tx1"/>
                        </a:solidFill>
                        <a:latin typeface="Times New Roman"/>
                        <a:ea typeface="SimSun"/>
                      </a:endParaRPr>
                    </a:p>
                    <a:p>
                      <a:pPr marL="0" marR="0" algn="ctr">
                        <a:spcBef>
                          <a:spcPts val="0"/>
                        </a:spcBef>
                        <a:spcAft>
                          <a:spcPts val="0"/>
                        </a:spcAft>
                      </a:pPr>
                      <a:r>
                        <a:rPr lang="en-US" sz="1600" b="1">
                          <a:solidFill>
                            <a:schemeClr val="tx1"/>
                          </a:solidFill>
                          <a:latin typeface="Times New Roman"/>
                          <a:ea typeface="Times New Roman"/>
                        </a:rPr>
                        <a:t>(1 – 2 Mata Kuliah)</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4</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4374">
                <a:tc>
                  <a:txBody>
                    <a:bodyPr/>
                    <a:lstStyle/>
                    <a:p>
                      <a:pPr marL="0" marR="0" algn="ctr">
                        <a:spcBef>
                          <a:spcPts val="0"/>
                        </a:spcBef>
                        <a:spcAft>
                          <a:spcPts val="0"/>
                        </a:spcAft>
                      </a:pPr>
                      <a:r>
                        <a:rPr lang="en-US" sz="1600" b="1">
                          <a:solidFill>
                            <a:schemeClr val="tx1"/>
                          </a:solidFill>
                          <a:latin typeface="Times New Roman"/>
                          <a:ea typeface="Times New Roman"/>
                        </a:rPr>
                        <a:t>7</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Struktur Aljabar: Pengantar Teori Grup dan Teori Ring</a:t>
                      </a:r>
                      <a:endParaRPr lang="en-US" sz="1600" b="1">
                        <a:solidFill>
                          <a:schemeClr val="tx1"/>
                        </a:solidFill>
                        <a:latin typeface="Times New Roman"/>
                        <a:ea typeface="SimSun"/>
                      </a:endParaRPr>
                    </a:p>
                    <a:p>
                      <a:pPr marL="0" marR="0" algn="ctr">
                        <a:spcBef>
                          <a:spcPts val="0"/>
                        </a:spcBef>
                        <a:spcAft>
                          <a:spcPts val="0"/>
                        </a:spcAft>
                      </a:pPr>
                      <a:r>
                        <a:rPr lang="en-US" sz="1600" b="1">
                          <a:solidFill>
                            <a:schemeClr val="tx1"/>
                          </a:solidFill>
                          <a:latin typeface="Times New Roman"/>
                          <a:ea typeface="Times New Roman"/>
                        </a:rPr>
                        <a:t>(1 – 2 Mata Kuliah)</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4</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983">
                <a:tc>
                  <a:txBody>
                    <a:bodyPr/>
                    <a:lstStyle/>
                    <a:p>
                      <a:pPr marL="0" marR="0" algn="ctr">
                        <a:spcBef>
                          <a:spcPts val="0"/>
                        </a:spcBef>
                        <a:spcAft>
                          <a:spcPts val="0"/>
                        </a:spcAft>
                      </a:pPr>
                      <a:r>
                        <a:rPr lang="en-US" sz="1600" b="1">
                          <a:solidFill>
                            <a:schemeClr val="tx1"/>
                          </a:solidFill>
                          <a:latin typeface="Times New Roman"/>
                          <a:ea typeface="Times New Roman"/>
                        </a:rPr>
                        <a:t>8</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Geometri Analitik</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3</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314">
                <a:tc>
                  <a:txBody>
                    <a:bodyPr/>
                    <a:lstStyle/>
                    <a:p>
                      <a:pPr marL="0" marR="0" algn="ctr">
                        <a:spcBef>
                          <a:spcPts val="0"/>
                        </a:spcBef>
                        <a:spcAft>
                          <a:spcPts val="0"/>
                        </a:spcAft>
                      </a:pPr>
                      <a:r>
                        <a:rPr lang="en-US" sz="1600" b="1">
                          <a:solidFill>
                            <a:schemeClr val="tx1"/>
                          </a:solidFill>
                          <a:latin typeface="Times New Roman"/>
                          <a:ea typeface="Times New Roman"/>
                        </a:rPr>
                        <a:t>9</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Metode Numerik</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3</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700">
                <a:tc>
                  <a:txBody>
                    <a:bodyPr/>
                    <a:lstStyle/>
                    <a:p>
                      <a:pPr marL="0" marR="0" algn="ctr">
                        <a:spcBef>
                          <a:spcPts val="0"/>
                        </a:spcBef>
                        <a:spcAft>
                          <a:spcPts val="0"/>
                        </a:spcAft>
                      </a:pPr>
                      <a:r>
                        <a:rPr lang="en-US" sz="1600" b="1">
                          <a:solidFill>
                            <a:schemeClr val="tx1"/>
                          </a:solidFill>
                          <a:latin typeface="Times New Roman"/>
                          <a:ea typeface="Times New Roman"/>
                        </a:rPr>
                        <a:t>10</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Algoritma dan Pemrograman (termasuk Praktikum)</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3</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056">
                <a:tc>
                  <a:txBody>
                    <a:bodyPr/>
                    <a:lstStyle/>
                    <a:p>
                      <a:pPr marL="0" marR="0" algn="ctr">
                        <a:spcBef>
                          <a:spcPts val="0"/>
                        </a:spcBef>
                        <a:spcAft>
                          <a:spcPts val="0"/>
                        </a:spcAft>
                      </a:pPr>
                      <a:r>
                        <a:rPr lang="en-US" sz="1600" b="1">
                          <a:solidFill>
                            <a:schemeClr val="tx1"/>
                          </a:solidFill>
                          <a:latin typeface="Times New Roman"/>
                          <a:ea typeface="Times New Roman"/>
                        </a:rPr>
                        <a:t>11</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Persamaan Diferensial Biasa</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3</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056">
                <a:tc>
                  <a:txBody>
                    <a:bodyPr/>
                    <a:lstStyle/>
                    <a:p>
                      <a:pPr marL="0" marR="0" algn="ctr">
                        <a:spcBef>
                          <a:spcPts val="0"/>
                        </a:spcBef>
                        <a:spcAft>
                          <a:spcPts val="0"/>
                        </a:spcAft>
                      </a:pPr>
                      <a:r>
                        <a:rPr lang="en-US" sz="1600" b="1">
                          <a:solidFill>
                            <a:schemeClr val="tx1"/>
                          </a:solidFill>
                          <a:latin typeface="Times New Roman"/>
                          <a:ea typeface="Times New Roman"/>
                        </a:rPr>
                        <a:t>12</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Persamaan Diferensial Parsial</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3</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tx1"/>
                          </a:solidFill>
                          <a:latin typeface="Times New Roman"/>
                          <a:ea typeface="Times New Roman"/>
                        </a:rPr>
                        <a:t>√</a:t>
                      </a:r>
                      <a:endParaRPr lang="en-US" sz="1600" b="1">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a:solidFill>
                          <a:schemeClr val="tx1"/>
                        </a:solidFill>
                        <a:latin typeface="Times New Roman"/>
                        <a:ea typeface="Times New Roma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tx1"/>
                          </a:solidFill>
                          <a:latin typeface="Times New Roman"/>
                          <a:ea typeface="Times New Roman"/>
                        </a:rPr>
                        <a:t>√</a:t>
                      </a:r>
                      <a:endParaRPr lang="en-US" sz="1600" b="1" dirty="0">
                        <a:solidFill>
                          <a:schemeClr val="tx1"/>
                        </a:solidFill>
                        <a:latin typeface="Times New Roman"/>
                        <a:ea typeface="SimSun"/>
                      </a:endParaRPr>
                    </a:p>
                  </a:txBody>
                  <a:tcPr marL="43865" marR="4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204324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397" y="228600"/>
          <a:ext cx="8839205" cy="6400800"/>
        </p:xfrm>
        <a:graphic>
          <a:graphicData uri="http://schemas.openxmlformats.org/drawingml/2006/table">
            <a:tbl>
              <a:tblPr/>
              <a:tblGrid>
                <a:gridCol w="663740"/>
                <a:gridCol w="2887219"/>
                <a:gridCol w="743225"/>
                <a:gridCol w="643095"/>
                <a:gridCol w="650321"/>
                <a:gridCol w="650321"/>
                <a:gridCol w="650321"/>
                <a:gridCol w="650321"/>
                <a:gridCol w="650321"/>
                <a:gridCol w="650321"/>
              </a:tblGrid>
              <a:tr h="833815">
                <a:tc>
                  <a:txBody>
                    <a:bodyPr/>
                    <a:lstStyle/>
                    <a:p>
                      <a:pPr marL="0" marR="0" algn="ctr">
                        <a:spcBef>
                          <a:spcPts val="0"/>
                        </a:spcBef>
                        <a:spcAft>
                          <a:spcPts val="0"/>
                        </a:spcAft>
                      </a:pPr>
                      <a:r>
                        <a:rPr lang="en-US" sz="2400" b="1" dirty="0">
                          <a:solidFill>
                            <a:schemeClr val="tx1"/>
                          </a:solidFill>
                          <a:latin typeface="Times New Roman"/>
                          <a:ea typeface="Times New Roman"/>
                        </a:rPr>
                        <a:t>13</a:t>
                      </a:r>
                      <a:endParaRPr lang="en-US" sz="2400" b="1" dirty="0">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err="1">
                          <a:solidFill>
                            <a:schemeClr val="tx1"/>
                          </a:solidFill>
                          <a:latin typeface="Times New Roman"/>
                          <a:ea typeface="Times New Roman"/>
                        </a:rPr>
                        <a:t>Pemodelan</a:t>
                      </a:r>
                      <a:r>
                        <a:rPr lang="en-US" sz="2400" b="1" dirty="0">
                          <a:solidFill>
                            <a:schemeClr val="tx1"/>
                          </a:solidFill>
                          <a:latin typeface="Times New Roman"/>
                          <a:ea typeface="Times New Roman"/>
                        </a:rPr>
                        <a:t> </a:t>
                      </a:r>
                      <a:r>
                        <a:rPr lang="en-US" sz="2400" b="1" dirty="0" err="1">
                          <a:solidFill>
                            <a:schemeClr val="tx1"/>
                          </a:solidFill>
                          <a:latin typeface="Times New Roman"/>
                          <a:ea typeface="Times New Roman"/>
                        </a:rPr>
                        <a:t>Matematika</a:t>
                      </a:r>
                      <a:endParaRPr lang="en-US" sz="2400" b="1" dirty="0">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3</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2121">
                <a:tc>
                  <a:txBody>
                    <a:bodyPr/>
                    <a:lstStyle/>
                    <a:p>
                      <a:pPr marL="0" marR="0" algn="ctr">
                        <a:spcBef>
                          <a:spcPts val="0"/>
                        </a:spcBef>
                        <a:spcAft>
                          <a:spcPts val="0"/>
                        </a:spcAft>
                      </a:pPr>
                      <a:r>
                        <a:rPr lang="en-US" sz="2400" b="1">
                          <a:solidFill>
                            <a:schemeClr val="tx1"/>
                          </a:solidFill>
                          <a:latin typeface="Times New Roman"/>
                          <a:ea typeface="Times New Roman"/>
                        </a:rPr>
                        <a:t>14</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Program Linear</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3</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9580">
                <a:tc>
                  <a:txBody>
                    <a:bodyPr/>
                    <a:lstStyle/>
                    <a:p>
                      <a:pPr marL="0" marR="0" algn="ctr">
                        <a:spcBef>
                          <a:spcPts val="0"/>
                        </a:spcBef>
                        <a:spcAft>
                          <a:spcPts val="0"/>
                        </a:spcAft>
                      </a:pPr>
                      <a:r>
                        <a:rPr lang="en-US" sz="2400" b="1">
                          <a:solidFill>
                            <a:schemeClr val="tx1"/>
                          </a:solidFill>
                          <a:latin typeface="Times New Roman"/>
                          <a:ea typeface="Times New Roman"/>
                        </a:rPr>
                        <a:t>15</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Metode Statistika</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3</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9580">
                <a:tc>
                  <a:txBody>
                    <a:bodyPr/>
                    <a:lstStyle/>
                    <a:p>
                      <a:pPr marL="0" marR="0" algn="ctr">
                        <a:spcBef>
                          <a:spcPts val="0"/>
                        </a:spcBef>
                        <a:spcAft>
                          <a:spcPts val="0"/>
                        </a:spcAft>
                      </a:pPr>
                      <a:r>
                        <a:rPr lang="en-US" sz="2400" b="1">
                          <a:solidFill>
                            <a:schemeClr val="tx1"/>
                          </a:solidFill>
                          <a:latin typeface="Times New Roman"/>
                          <a:ea typeface="Times New Roman"/>
                        </a:rPr>
                        <a:t>16</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Teori Peluang</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3</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572">
                <a:tc>
                  <a:txBody>
                    <a:bodyPr/>
                    <a:lstStyle/>
                    <a:p>
                      <a:pPr marL="0" marR="0" algn="ctr">
                        <a:spcBef>
                          <a:spcPts val="0"/>
                        </a:spcBef>
                        <a:spcAft>
                          <a:spcPts val="0"/>
                        </a:spcAft>
                      </a:pPr>
                      <a:r>
                        <a:rPr lang="en-US" sz="2400" b="1">
                          <a:solidFill>
                            <a:schemeClr val="tx1"/>
                          </a:solidFill>
                          <a:latin typeface="Times New Roman"/>
                          <a:ea typeface="Times New Roman"/>
                        </a:rPr>
                        <a:t>17</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Pengantar Statistika Matematika</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3</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560">
                <a:tc>
                  <a:txBody>
                    <a:bodyPr/>
                    <a:lstStyle/>
                    <a:p>
                      <a:pPr marL="0" marR="0" algn="ctr">
                        <a:spcBef>
                          <a:spcPts val="0"/>
                        </a:spcBef>
                        <a:spcAft>
                          <a:spcPts val="0"/>
                        </a:spcAft>
                      </a:pPr>
                      <a:r>
                        <a:rPr lang="en-US" sz="2400" b="1">
                          <a:solidFill>
                            <a:schemeClr val="tx1"/>
                          </a:solidFill>
                          <a:latin typeface="Times New Roman"/>
                          <a:ea typeface="Times New Roman"/>
                        </a:rPr>
                        <a:t>18</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Skripsi</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6</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chemeClr val="tx1"/>
                          </a:solidFill>
                          <a:latin typeface="Times New Roman"/>
                          <a:ea typeface="Times New Roman"/>
                        </a:rPr>
                        <a:t>√</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572">
                <a:tc gridSpan="2">
                  <a:txBody>
                    <a:bodyPr/>
                    <a:lstStyle/>
                    <a:p>
                      <a:pPr marL="0" marR="0" algn="ctr">
                        <a:spcBef>
                          <a:spcPts val="0"/>
                        </a:spcBef>
                        <a:spcAft>
                          <a:spcPts val="0"/>
                        </a:spcAft>
                      </a:pPr>
                      <a:r>
                        <a:rPr lang="en-US" sz="2400" b="1">
                          <a:solidFill>
                            <a:schemeClr val="tx1"/>
                          </a:solidFill>
                          <a:latin typeface="Times New Roman"/>
                          <a:ea typeface="Times New Roman"/>
                        </a:rPr>
                        <a:t>Jumlah SKS Minimal</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400" b="1">
                          <a:solidFill>
                            <a:schemeClr val="tx1"/>
                          </a:solidFill>
                          <a:latin typeface="Times New Roman"/>
                          <a:ea typeface="Times New Roman"/>
                        </a:rPr>
                        <a:t>69</a:t>
                      </a:r>
                      <a:endParaRPr lang="en-US" sz="2400" b="1">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0" marR="0" algn="ctr">
                        <a:spcBef>
                          <a:spcPts val="0"/>
                        </a:spcBef>
                        <a:spcAft>
                          <a:spcPts val="0"/>
                        </a:spcAft>
                      </a:pPr>
                      <a:endParaRPr lang="en-US" sz="2400" b="1"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4846731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276" y="2232627"/>
            <a:ext cx="8458200" cy="1222375"/>
          </a:xfrm>
        </p:spPr>
        <p:txBody>
          <a:bodyPr>
            <a:normAutofit/>
          </a:bodyPr>
          <a:lstStyle/>
          <a:p>
            <a:pPr algn="ctr"/>
            <a:r>
              <a:rPr lang="id-ID" sz="2400" dirty="0" smtClean="0"/>
              <a:t>REKOMENDASI Capaian Pembelajaran  DAN STRUKTUR KURIKULUM MINIMAL</a:t>
            </a:r>
            <a:br>
              <a:rPr lang="id-ID" sz="2400" dirty="0" smtClean="0"/>
            </a:br>
            <a:r>
              <a:rPr lang="id-ID" sz="2400" dirty="0" smtClean="0"/>
              <a:t>PRODI S-1 PENDIDIKAN MATEMATIKA</a:t>
            </a:r>
            <a:endParaRPr lang="id-ID" sz="2400" dirty="0"/>
          </a:p>
        </p:txBody>
      </p:sp>
    </p:spTree>
    <p:extLst>
      <p:ext uri="{BB962C8B-B14F-4D97-AF65-F5344CB8AC3E}">
        <p14:creationId xmlns:p14="http://schemas.microsoft.com/office/powerpoint/2010/main" val="38191726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276" y="2232627"/>
            <a:ext cx="8458200" cy="1222375"/>
          </a:xfrm>
        </p:spPr>
        <p:txBody>
          <a:bodyPr>
            <a:normAutofit/>
          </a:bodyPr>
          <a:lstStyle/>
          <a:p>
            <a:pPr algn="ctr"/>
            <a:r>
              <a:rPr lang="id-ID" sz="2400" dirty="0" smtClean="0"/>
              <a:t>REKOMENDASI Capaian Pembelajaran  DAN STRUKTUR KURIKULUM MINIMAL</a:t>
            </a:r>
            <a:br>
              <a:rPr lang="id-ID" sz="2400" dirty="0" smtClean="0"/>
            </a:br>
            <a:r>
              <a:rPr lang="id-ID" sz="2400" dirty="0" smtClean="0"/>
              <a:t>PRODI S-1 PENDIDIKAN MATEMATIKA</a:t>
            </a:r>
            <a:endParaRPr lang="id-ID" sz="2400" dirty="0"/>
          </a:p>
        </p:txBody>
      </p:sp>
    </p:spTree>
    <p:extLst>
      <p:ext uri="{BB962C8B-B14F-4D97-AF65-F5344CB8AC3E}">
        <p14:creationId xmlns:p14="http://schemas.microsoft.com/office/powerpoint/2010/main" val="16437573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686800" cy="838200"/>
          </a:xfrm>
        </p:spPr>
        <p:txBody>
          <a:bodyPr>
            <a:normAutofit/>
          </a:bodyPr>
          <a:lstStyle/>
          <a:p>
            <a:pPr algn="ctr"/>
            <a:r>
              <a:rPr lang="id-ID" sz="2400" b="1" dirty="0" smtClean="0"/>
              <a:t>PROFIL LULUSAN S1 PENDIDIKAN MATEMATIKA</a:t>
            </a:r>
            <a:endParaRPr lang="id-ID" sz="2400" b="1" dirty="0"/>
          </a:p>
        </p:txBody>
      </p:sp>
      <p:sp>
        <p:nvSpPr>
          <p:cNvPr id="3" name="Content Placeholder 2"/>
          <p:cNvSpPr>
            <a:spLocks noGrp="1"/>
          </p:cNvSpPr>
          <p:nvPr>
            <p:ph idx="1"/>
          </p:nvPr>
        </p:nvSpPr>
        <p:spPr>
          <a:xfrm>
            <a:off x="304800" y="1554162"/>
            <a:ext cx="8686800" cy="4971182"/>
          </a:xfrm>
        </p:spPr>
        <p:txBody>
          <a:bodyPr>
            <a:normAutofit fontScale="62500" lnSpcReduction="20000"/>
          </a:bodyPr>
          <a:lstStyle/>
          <a:p>
            <a:r>
              <a:rPr lang="id-ID" dirty="0"/>
              <a:t>Profil lulusan program studi S1 Pendididikan Matematika, profil utama lulusan program S1 Pendidikan Matematika adalah pendidik  matematika, yang juga memiliki keahlian tambahan sebagai asisten peneliti pendidikan matematika. </a:t>
            </a:r>
            <a:endParaRPr lang="en-ID" dirty="0"/>
          </a:p>
          <a:p>
            <a:pPr marL="0" indent="0">
              <a:buNone/>
            </a:pPr>
            <a:endParaRPr lang="id-ID" b="1" dirty="0" smtClean="0"/>
          </a:p>
          <a:p>
            <a:pPr marL="0" indent="0">
              <a:buNone/>
            </a:pPr>
            <a:r>
              <a:rPr lang="id-ID" b="1" dirty="0" smtClean="0"/>
              <a:t>Definisi </a:t>
            </a:r>
            <a:r>
              <a:rPr lang="id-ID" b="1" dirty="0"/>
              <a:t>Operasional:</a:t>
            </a:r>
            <a:endParaRPr lang="en-ID" dirty="0"/>
          </a:p>
          <a:p>
            <a:r>
              <a:rPr lang="id-ID" dirty="0"/>
              <a:t>Pendidik Matematika:</a:t>
            </a:r>
            <a:endParaRPr lang="en-ID" dirty="0"/>
          </a:p>
          <a:p>
            <a:r>
              <a:rPr lang="id-ID" dirty="0"/>
              <a:t>Orang yg melakukan </a:t>
            </a:r>
            <a:r>
              <a:rPr lang="en-US" dirty="0"/>
              <a:t>proses </a:t>
            </a:r>
            <a:r>
              <a:rPr lang="en-US" dirty="0" err="1"/>
              <a:t>pengubahan</a:t>
            </a:r>
            <a:r>
              <a:rPr lang="en-US" dirty="0"/>
              <a:t> </a:t>
            </a:r>
            <a:r>
              <a:rPr lang="en-US" dirty="0" err="1"/>
              <a:t>sikap</a:t>
            </a:r>
            <a:r>
              <a:rPr lang="en-US" dirty="0"/>
              <a:t> </a:t>
            </a:r>
            <a:r>
              <a:rPr lang="en-US" dirty="0" err="1"/>
              <a:t>dan</a:t>
            </a:r>
            <a:r>
              <a:rPr lang="en-US" dirty="0"/>
              <a:t> </a:t>
            </a:r>
            <a:r>
              <a:rPr lang="en-US" dirty="0" err="1"/>
              <a:t>tata</a:t>
            </a:r>
            <a:r>
              <a:rPr lang="en-US" dirty="0"/>
              <a:t> </a:t>
            </a:r>
            <a:r>
              <a:rPr lang="en-US" dirty="0" err="1"/>
              <a:t>laku</a:t>
            </a:r>
            <a:r>
              <a:rPr lang="en-US" dirty="0"/>
              <a:t> </a:t>
            </a:r>
            <a:r>
              <a:rPr lang="en-US" dirty="0" err="1"/>
              <a:t>seseorang</a:t>
            </a:r>
            <a:r>
              <a:rPr lang="en-US" dirty="0"/>
              <a:t> </a:t>
            </a:r>
            <a:r>
              <a:rPr lang="en-US" dirty="0" err="1"/>
              <a:t>atau</a:t>
            </a:r>
            <a:r>
              <a:rPr lang="en-US" dirty="0"/>
              <a:t> </a:t>
            </a:r>
            <a:r>
              <a:rPr lang="en-US" dirty="0" err="1"/>
              <a:t>kelompok</a:t>
            </a:r>
            <a:r>
              <a:rPr lang="en-US" dirty="0"/>
              <a:t> orang d</a:t>
            </a:r>
            <a:r>
              <a:rPr lang="id-ID" dirty="0"/>
              <a:t>a</a:t>
            </a:r>
            <a:r>
              <a:rPr lang="en-US" dirty="0"/>
              <a:t>l</a:t>
            </a:r>
            <a:r>
              <a:rPr lang="id-ID" dirty="0"/>
              <a:t>am </a:t>
            </a:r>
            <a:r>
              <a:rPr lang="en-US" dirty="0"/>
              <a:t> </a:t>
            </a:r>
            <a:r>
              <a:rPr lang="en-US" dirty="0" err="1"/>
              <a:t>usaha</a:t>
            </a:r>
            <a:r>
              <a:rPr lang="en-US" dirty="0"/>
              <a:t> </a:t>
            </a:r>
            <a:r>
              <a:rPr lang="en-US" dirty="0" err="1"/>
              <a:t>mendewasakan</a:t>
            </a:r>
            <a:r>
              <a:rPr lang="en-US" dirty="0"/>
              <a:t> </a:t>
            </a:r>
            <a:r>
              <a:rPr lang="en-US" dirty="0" err="1"/>
              <a:t>manusia</a:t>
            </a:r>
            <a:r>
              <a:rPr lang="en-US" dirty="0"/>
              <a:t> </a:t>
            </a:r>
            <a:r>
              <a:rPr lang="en-US" dirty="0" err="1"/>
              <a:t>melalui</a:t>
            </a:r>
            <a:r>
              <a:rPr lang="en-US" dirty="0"/>
              <a:t> </a:t>
            </a:r>
            <a:r>
              <a:rPr lang="en-US" dirty="0" err="1"/>
              <a:t>upaya</a:t>
            </a:r>
            <a:r>
              <a:rPr lang="en-US" dirty="0"/>
              <a:t> </a:t>
            </a:r>
            <a:r>
              <a:rPr lang="en-US" dirty="0" err="1"/>
              <a:t>pengajaran</a:t>
            </a:r>
            <a:r>
              <a:rPr lang="en-US" dirty="0"/>
              <a:t> </a:t>
            </a:r>
            <a:r>
              <a:rPr lang="en-US" dirty="0" err="1"/>
              <a:t>dan</a:t>
            </a:r>
            <a:r>
              <a:rPr lang="en-US" dirty="0"/>
              <a:t> </a:t>
            </a:r>
            <a:r>
              <a:rPr lang="en-US" dirty="0" err="1"/>
              <a:t>pelatihan</a:t>
            </a:r>
            <a:r>
              <a:rPr lang="en-US" dirty="0"/>
              <a:t>; proses, </a:t>
            </a:r>
            <a:r>
              <a:rPr lang="en-US" dirty="0" err="1"/>
              <a:t>cara</a:t>
            </a:r>
            <a:r>
              <a:rPr lang="en-US" dirty="0"/>
              <a:t>, </a:t>
            </a:r>
            <a:r>
              <a:rPr lang="en-US" dirty="0" err="1"/>
              <a:t>perbuatan</a:t>
            </a:r>
            <a:r>
              <a:rPr lang="en-US" dirty="0"/>
              <a:t> </a:t>
            </a:r>
            <a:r>
              <a:rPr lang="en-US" dirty="0" err="1"/>
              <a:t>mendidik</a:t>
            </a:r>
            <a:r>
              <a:rPr lang="id-ID" dirty="0"/>
              <a:t> di bidang matematik; (</a:t>
            </a:r>
            <a:r>
              <a:rPr lang="id-ID" u="sng" dirty="0">
                <a:hlinkClick r:id="rId2"/>
              </a:rPr>
              <a:t>http://kbbi.web.id/didik</a:t>
            </a:r>
            <a:r>
              <a:rPr lang="id-ID" dirty="0"/>
              <a:t>)</a:t>
            </a:r>
            <a:endParaRPr lang="en-ID" dirty="0"/>
          </a:p>
          <a:p>
            <a:endParaRPr lang="id-ID" dirty="0" smtClean="0"/>
          </a:p>
          <a:p>
            <a:r>
              <a:rPr lang="id-ID" dirty="0" smtClean="0"/>
              <a:t>Asisten </a:t>
            </a:r>
            <a:r>
              <a:rPr lang="id-ID" dirty="0"/>
              <a:t>Peneliti Pendidikan Matematika:   </a:t>
            </a:r>
            <a:endParaRPr lang="en-ID" dirty="0"/>
          </a:p>
          <a:p>
            <a:r>
              <a:rPr lang="id-ID" dirty="0"/>
              <a:t>Orang yang membantu melakukan </a:t>
            </a:r>
            <a:r>
              <a:rPr lang="en-US" dirty="0" err="1"/>
              <a:t>pengumpulan</a:t>
            </a:r>
            <a:r>
              <a:rPr lang="en-US" dirty="0"/>
              <a:t>, </a:t>
            </a:r>
            <a:r>
              <a:rPr lang="en-US" dirty="0" err="1"/>
              <a:t>pengolahan</a:t>
            </a:r>
            <a:r>
              <a:rPr lang="en-US" dirty="0"/>
              <a:t>, </a:t>
            </a:r>
            <a:r>
              <a:rPr lang="en-US" dirty="0" err="1"/>
              <a:t>analisis</a:t>
            </a:r>
            <a:r>
              <a:rPr lang="en-US" dirty="0"/>
              <a:t>, </a:t>
            </a:r>
            <a:r>
              <a:rPr lang="en-US" dirty="0" err="1"/>
              <a:t>dan</a:t>
            </a:r>
            <a:r>
              <a:rPr lang="en-US" dirty="0"/>
              <a:t> </a:t>
            </a:r>
            <a:r>
              <a:rPr lang="en-US" dirty="0" err="1"/>
              <a:t>penyajian</a:t>
            </a:r>
            <a:r>
              <a:rPr lang="en-US" dirty="0"/>
              <a:t> data </a:t>
            </a:r>
            <a:r>
              <a:rPr lang="en-US" dirty="0" err="1"/>
              <a:t>yg</a:t>
            </a:r>
            <a:r>
              <a:rPr lang="en-US" dirty="0"/>
              <a:t> </a:t>
            </a:r>
            <a:r>
              <a:rPr lang="en-US" dirty="0" err="1"/>
              <a:t>dilakukan</a:t>
            </a:r>
            <a:r>
              <a:rPr lang="en-US" dirty="0"/>
              <a:t> </a:t>
            </a:r>
            <a:r>
              <a:rPr lang="en-US" dirty="0" err="1"/>
              <a:t>secara</a:t>
            </a:r>
            <a:r>
              <a:rPr lang="en-US" dirty="0"/>
              <a:t> </a:t>
            </a:r>
            <a:r>
              <a:rPr lang="en-US" dirty="0" err="1"/>
              <a:t>sistematis</a:t>
            </a:r>
            <a:r>
              <a:rPr lang="en-US" dirty="0"/>
              <a:t> </a:t>
            </a:r>
            <a:r>
              <a:rPr lang="en-US" dirty="0" err="1"/>
              <a:t>dan</a:t>
            </a:r>
            <a:r>
              <a:rPr lang="en-US" dirty="0"/>
              <a:t> </a:t>
            </a:r>
            <a:r>
              <a:rPr lang="en-US" dirty="0" err="1"/>
              <a:t>objektif</a:t>
            </a:r>
            <a:r>
              <a:rPr lang="en-US" dirty="0"/>
              <a:t> </a:t>
            </a:r>
            <a:r>
              <a:rPr lang="en-US" dirty="0" err="1"/>
              <a:t>untuk</a:t>
            </a:r>
            <a:r>
              <a:rPr lang="en-US" dirty="0"/>
              <a:t> </a:t>
            </a:r>
            <a:r>
              <a:rPr lang="en-US" dirty="0" err="1"/>
              <a:t>memecahkan</a:t>
            </a:r>
            <a:r>
              <a:rPr lang="en-US" dirty="0"/>
              <a:t> </a:t>
            </a:r>
            <a:r>
              <a:rPr lang="en-US" dirty="0" err="1"/>
              <a:t>suatu</a:t>
            </a:r>
            <a:r>
              <a:rPr lang="en-US" dirty="0"/>
              <a:t> </a:t>
            </a:r>
            <a:r>
              <a:rPr lang="en-US" dirty="0" err="1"/>
              <a:t>persoalan</a:t>
            </a:r>
            <a:r>
              <a:rPr lang="en-US" dirty="0"/>
              <a:t> </a:t>
            </a:r>
            <a:r>
              <a:rPr lang="en-US" dirty="0" err="1"/>
              <a:t>atau</a:t>
            </a:r>
            <a:r>
              <a:rPr lang="en-US" dirty="0"/>
              <a:t> </a:t>
            </a:r>
            <a:r>
              <a:rPr lang="en-US" dirty="0" err="1"/>
              <a:t>menguji</a:t>
            </a:r>
            <a:r>
              <a:rPr lang="en-US" dirty="0"/>
              <a:t> </a:t>
            </a:r>
            <a:r>
              <a:rPr lang="en-US" dirty="0" err="1"/>
              <a:t>suatu</a:t>
            </a:r>
            <a:r>
              <a:rPr lang="en-US" dirty="0"/>
              <a:t> </a:t>
            </a:r>
            <a:r>
              <a:rPr lang="en-US" dirty="0" err="1"/>
              <a:t>hipotesis</a:t>
            </a:r>
            <a:r>
              <a:rPr lang="en-US" dirty="0"/>
              <a:t> </a:t>
            </a:r>
            <a:r>
              <a:rPr lang="en-US" dirty="0" err="1"/>
              <a:t>untuk</a:t>
            </a:r>
            <a:r>
              <a:rPr lang="en-US" dirty="0"/>
              <a:t> </a:t>
            </a:r>
            <a:r>
              <a:rPr lang="en-US" dirty="0" err="1"/>
              <a:t>mengembangkan</a:t>
            </a:r>
            <a:r>
              <a:rPr lang="en-US" dirty="0"/>
              <a:t> </a:t>
            </a:r>
            <a:r>
              <a:rPr lang="en-US" dirty="0" err="1"/>
              <a:t>prinsip-prinsip</a:t>
            </a:r>
            <a:r>
              <a:rPr lang="en-US" dirty="0"/>
              <a:t> </a:t>
            </a:r>
            <a:r>
              <a:rPr lang="en-US" dirty="0" err="1"/>
              <a:t>umum</a:t>
            </a:r>
            <a:r>
              <a:rPr lang="id-ID" dirty="0"/>
              <a:t>; </a:t>
            </a:r>
            <a:r>
              <a:rPr lang="id-ID" u="sng" dirty="0">
                <a:hlinkClick r:id="rId3"/>
              </a:rPr>
              <a:t>http://kbbi.web.id/teliti</a:t>
            </a:r>
            <a:r>
              <a:rPr lang="id-ID" u="sng" dirty="0"/>
              <a:t>).</a:t>
            </a:r>
            <a:endParaRPr lang="en-ID" dirty="0"/>
          </a:p>
          <a:p>
            <a:endParaRPr lang="id-ID" dirty="0"/>
          </a:p>
        </p:txBody>
      </p:sp>
    </p:spTree>
    <p:extLst>
      <p:ext uri="{BB962C8B-B14F-4D97-AF65-F5344CB8AC3E}">
        <p14:creationId xmlns:p14="http://schemas.microsoft.com/office/powerpoint/2010/main" val="159321555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686800" cy="838200"/>
          </a:xfrm>
        </p:spPr>
        <p:txBody>
          <a:bodyPr>
            <a:normAutofit/>
          </a:bodyPr>
          <a:lstStyle/>
          <a:p>
            <a:pPr algn="ctr"/>
            <a:r>
              <a:rPr lang="id-ID" sz="2400" b="1" dirty="0" smtClean="0"/>
              <a:t>PROFIL LULUSAN S1 PENDIDIKAN MATEMATIKA</a:t>
            </a:r>
            <a:endParaRPr lang="id-ID" sz="2400" b="1" dirty="0"/>
          </a:p>
        </p:txBody>
      </p:sp>
      <p:sp>
        <p:nvSpPr>
          <p:cNvPr id="3" name="Content Placeholder 2"/>
          <p:cNvSpPr>
            <a:spLocks noGrp="1"/>
          </p:cNvSpPr>
          <p:nvPr>
            <p:ph idx="1"/>
          </p:nvPr>
        </p:nvSpPr>
        <p:spPr>
          <a:xfrm>
            <a:off x="304800" y="1554162"/>
            <a:ext cx="8686800" cy="4971182"/>
          </a:xfrm>
        </p:spPr>
        <p:txBody>
          <a:bodyPr>
            <a:normAutofit fontScale="62500" lnSpcReduction="20000"/>
          </a:bodyPr>
          <a:lstStyle/>
          <a:p>
            <a:r>
              <a:rPr lang="id-ID" dirty="0"/>
              <a:t>Profil lulusan program studi </a:t>
            </a:r>
            <a:r>
              <a:rPr lang="id-ID" dirty="0" smtClean="0"/>
              <a:t>S1- </a:t>
            </a:r>
            <a:r>
              <a:rPr lang="id-ID" dirty="0"/>
              <a:t>Pendididikan Matematika, profil utama lulusan program </a:t>
            </a:r>
            <a:r>
              <a:rPr lang="id-ID" dirty="0" smtClean="0"/>
              <a:t>S-1 Pendidikan </a:t>
            </a:r>
            <a:r>
              <a:rPr lang="id-ID" dirty="0"/>
              <a:t>Matematika adalah pendidik  matematika, yang juga memiliki keahlian tambahan sebagai asisten peneliti pendidikan matematika. </a:t>
            </a:r>
            <a:endParaRPr lang="en-ID" dirty="0"/>
          </a:p>
          <a:p>
            <a:pPr marL="0" indent="0">
              <a:buNone/>
            </a:pPr>
            <a:endParaRPr lang="id-ID" b="1" dirty="0" smtClean="0"/>
          </a:p>
          <a:p>
            <a:pPr marL="0" indent="0">
              <a:buNone/>
            </a:pPr>
            <a:r>
              <a:rPr lang="id-ID" b="1" dirty="0" smtClean="0"/>
              <a:t>Definisi </a:t>
            </a:r>
            <a:r>
              <a:rPr lang="id-ID" b="1" dirty="0"/>
              <a:t>Operasional:</a:t>
            </a:r>
            <a:endParaRPr lang="en-ID" dirty="0"/>
          </a:p>
          <a:p>
            <a:r>
              <a:rPr lang="id-ID" dirty="0"/>
              <a:t>Pendidik Matematika:</a:t>
            </a:r>
            <a:endParaRPr lang="en-ID" dirty="0"/>
          </a:p>
          <a:p>
            <a:r>
              <a:rPr lang="id-ID" dirty="0"/>
              <a:t>Orang yg melakukan </a:t>
            </a:r>
            <a:r>
              <a:rPr lang="en-US" dirty="0"/>
              <a:t>proses </a:t>
            </a:r>
            <a:r>
              <a:rPr lang="en-US" dirty="0" err="1"/>
              <a:t>pengubahan</a:t>
            </a:r>
            <a:r>
              <a:rPr lang="en-US" dirty="0"/>
              <a:t> </a:t>
            </a:r>
            <a:r>
              <a:rPr lang="en-US" dirty="0" err="1"/>
              <a:t>sikap</a:t>
            </a:r>
            <a:r>
              <a:rPr lang="en-US" dirty="0"/>
              <a:t> </a:t>
            </a:r>
            <a:r>
              <a:rPr lang="en-US" dirty="0" err="1"/>
              <a:t>dan</a:t>
            </a:r>
            <a:r>
              <a:rPr lang="en-US" dirty="0"/>
              <a:t> </a:t>
            </a:r>
            <a:r>
              <a:rPr lang="en-US" dirty="0" err="1"/>
              <a:t>tata</a:t>
            </a:r>
            <a:r>
              <a:rPr lang="en-US" dirty="0"/>
              <a:t> </a:t>
            </a:r>
            <a:r>
              <a:rPr lang="en-US" dirty="0" err="1"/>
              <a:t>laku</a:t>
            </a:r>
            <a:r>
              <a:rPr lang="en-US" dirty="0"/>
              <a:t> </a:t>
            </a:r>
            <a:r>
              <a:rPr lang="en-US" dirty="0" err="1"/>
              <a:t>seseorang</a:t>
            </a:r>
            <a:r>
              <a:rPr lang="en-US" dirty="0"/>
              <a:t> </a:t>
            </a:r>
            <a:r>
              <a:rPr lang="en-US" dirty="0" err="1"/>
              <a:t>atau</a:t>
            </a:r>
            <a:r>
              <a:rPr lang="en-US" dirty="0"/>
              <a:t> </a:t>
            </a:r>
            <a:r>
              <a:rPr lang="en-US" dirty="0" err="1"/>
              <a:t>kelompok</a:t>
            </a:r>
            <a:r>
              <a:rPr lang="en-US" dirty="0"/>
              <a:t> orang d</a:t>
            </a:r>
            <a:r>
              <a:rPr lang="id-ID" dirty="0"/>
              <a:t>a</a:t>
            </a:r>
            <a:r>
              <a:rPr lang="en-US" dirty="0"/>
              <a:t>l</a:t>
            </a:r>
            <a:r>
              <a:rPr lang="id-ID" dirty="0"/>
              <a:t>am </a:t>
            </a:r>
            <a:r>
              <a:rPr lang="en-US" dirty="0"/>
              <a:t> </a:t>
            </a:r>
            <a:r>
              <a:rPr lang="en-US" dirty="0" err="1"/>
              <a:t>usaha</a:t>
            </a:r>
            <a:r>
              <a:rPr lang="en-US" dirty="0"/>
              <a:t> </a:t>
            </a:r>
            <a:r>
              <a:rPr lang="en-US" dirty="0" err="1"/>
              <a:t>mendewasakan</a:t>
            </a:r>
            <a:r>
              <a:rPr lang="en-US" dirty="0"/>
              <a:t> </a:t>
            </a:r>
            <a:r>
              <a:rPr lang="en-US" dirty="0" err="1"/>
              <a:t>manusia</a:t>
            </a:r>
            <a:r>
              <a:rPr lang="en-US" dirty="0"/>
              <a:t> </a:t>
            </a:r>
            <a:r>
              <a:rPr lang="en-US" dirty="0" err="1"/>
              <a:t>melalui</a:t>
            </a:r>
            <a:r>
              <a:rPr lang="en-US" dirty="0"/>
              <a:t> </a:t>
            </a:r>
            <a:r>
              <a:rPr lang="en-US" dirty="0" err="1"/>
              <a:t>upaya</a:t>
            </a:r>
            <a:r>
              <a:rPr lang="en-US" dirty="0"/>
              <a:t> </a:t>
            </a:r>
            <a:r>
              <a:rPr lang="en-US" dirty="0" err="1"/>
              <a:t>pengajaran</a:t>
            </a:r>
            <a:r>
              <a:rPr lang="en-US" dirty="0"/>
              <a:t> </a:t>
            </a:r>
            <a:r>
              <a:rPr lang="en-US" dirty="0" err="1"/>
              <a:t>dan</a:t>
            </a:r>
            <a:r>
              <a:rPr lang="en-US" dirty="0"/>
              <a:t> </a:t>
            </a:r>
            <a:r>
              <a:rPr lang="en-US" dirty="0" err="1"/>
              <a:t>pelatihan</a:t>
            </a:r>
            <a:r>
              <a:rPr lang="en-US" dirty="0"/>
              <a:t>; proses, </a:t>
            </a:r>
            <a:r>
              <a:rPr lang="en-US" dirty="0" err="1"/>
              <a:t>cara</a:t>
            </a:r>
            <a:r>
              <a:rPr lang="en-US" dirty="0"/>
              <a:t>, </a:t>
            </a:r>
            <a:r>
              <a:rPr lang="en-US" dirty="0" err="1"/>
              <a:t>perbuatan</a:t>
            </a:r>
            <a:r>
              <a:rPr lang="en-US" dirty="0"/>
              <a:t> </a:t>
            </a:r>
            <a:r>
              <a:rPr lang="en-US" dirty="0" err="1"/>
              <a:t>mendidik</a:t>
            </a:r>
            <a:r>
              <a:rPr lang="id-ID" dirty="0"/>
              <a:t> di bidang matematik; (</a:t>
            </a:r>
            <a:r>
              <a:rPr lang="id-ID" u="sng" dirty="0">
                <a:hlinkClick r:id="rId2"/>
              </a:rPr>
              <a:t>http://kbbi.web.id/didik</a:t>
            </a:r>
            <a:r>
              <a:rPr lang="id-ID" dirty="0"/>
              <a:t>)</a:t>
            </a:r>
            <a:endParaRPr lang="en-ID" dirty="0"/>
          </a:p>
          <a:p>
            <a:endParaRPr lang="id-ID" dirty="0" smtClean="0"/>
          </a:p>
          <a:p>
            <a:r>
              <a:rPr lang="id-ID" dirty="0" smtClean="0"/>
              <a:t>Asisten </a:t>
            </a:r>
            <a:r>
              <a:rPr lang="id-ID" dirty="0"/>
              <a:t>Peneliti Pendidikan Matematika:   </a:t>
            </a:r>
            <a:endParaRPr lang="en-ID" dirty="0"/>
          </a:p>
          <a:p>
            <a:r>
              <a:rPr lang="id-ID" dirty="0"/>
              <a:t>Orang yang membantu melakukan </a:t>
            </a:r>
            <a:r>
              <a:rPr lang="en-US" dirty="0" err="1"/>
              <a:t>pengumpulan</a:t>
            </a:r>
            <a:r>
              <a:rPr lang="en-US" dirty="0"/>
              <a:t>, </a:t>
            </a:r>
            <a:r>
              <a:rPr lang="en-US" dirty="0" err="1"/>
              <a:t>pengolahan</a:t>
            </a:r>
            <a:r>
              <a:rPr lang="en-US" dirty="0"/>
              <a:t>, </a:t>
            </a:r>
            <a:r>
              <a:rPr lang="en-US" dirty="0" err="1"/>
              <a:t>analisis</a:t>
            </a:r>
            <a:r>
              <a:rPr lang="en-US" dirty="0"/>
              <a:t>, </a:t>
            </a:r>
            <a:r>
              <a:rPr lang="en-US" dirty="0" err="1"/>
              <a:t>dan</a:t>
            </a:r>
            <a:r>
              <a:rPr lang="en-US" dirty="0"/>
              <a:t> </a:t>
            </a:r>
            <a:r>
              <a:rPr lang="en-US" dirty="0" err="1"/>
              <a:t>penyajian</a:t>
            </a:r>
            <a:r>
              <a:rPr lang="en-US" dirty="0"/>
              <a:t> data </a:t>
            </a:r>
            <a:r>
              <a:rPr lang="en-US" dirty="0" err="1"/>
              <a:t>yg</a:t>
            </a:r>
            <a:r>
              <a:rPr lang="en-US" dirty="0"/>
              <a:t> </a:t>
            </a:r>
            <a:r>
              <a:rPr lang="en-US" dirty="0" err="1"/>
              <a:t>dilakukan</a:t>
            </a:r>
            <a:r>
              <a:rPr lang="en-US" dirty="0"/>
              <a:t> </a:t>
            </a:r>
            <a:r>
              <a:rPr lang="en-US" dirty="0" err="1"/>
              <a:t>secara</a:t>
            </a:r>
            <a:r>
              <a:rPr lang="en-US" dirty="0"/>
              <a:t> </a:t>
            </a:r>
            <a:r>
              <a:rPr lang="en-US" dirty="0" err="1"/>
              <a:t>sistematis</a:t>
            </a:r>
            <a:r>
              <a:rPr lang="en-US" dirty="0"/>
              <a:t> </a:t>
            </a:r>
            <a:r>
              <a:rPr lang="en-US" dirty="0" err="1"/>
              <a:t>dan</a:t>
            </a:r>
            <a:r>
              <a:rPr lang="en-US" dirty="0"/>
              <a:t> </a:t>
            </a:r>
            <a:r>
              <a:rPr lang="en-US" dirty="0" err="1"/>
              <a:t>objektif</a:t>
            </a:r>
            <a:r>
              <a:rPr lang="en-US" dirty="0"/>
              <a:t> </a:t>
            </a:r>
            <a:r>
              <a:rPr lang="en-US" dirty="0" err="1"/>
              <a:t>untuk</a:t>
            </a:r>
            <a:r>
              <a:rPr lang="en-US" dirty="0"/>
              <a:t> </a:t>
            </a:r>
            <a:r>
              <a:rPr lang="en-US" dirty="0" err="1"/>
              <a:t>memecahkan</a:t>
            </a:r>
            <a:r>
              <a:rPr lang="en-US" dirty="0"/>
              <a:t> </a:t>
            </a:r>
            <a:r>
              <a:rPr lang="en-US" dirty="0" err="1"/>
              <a:t>suatu</a:t>
            </a:r>
            <a:r>
              <a:rPr lang="en-US" dirty="0"/>
              <a:t> </a:t>
            </a:r>
            <a:r>
              <a:rPr lang="en-US" dirty="0" err="1"/>
              <a:t>persoalan</a:t>
            </a:r>
            <a:r>
              <a:rPr lang="en-US" dirty="0"/>
              <a:t> </a:t>
            </a:r>
            <a:r>
              <a:rPr lang="en-US" dirty="0" err="1"/>
              <a:t>atau</a:t>
            </a:r>
            <a:r>
              <a:rPr lang="en-US" dirty="0"/>
              <a:t> </a:t>
            </a:r>
            <a:r>
              <a:rPr lang="en-US" dirty="0" err="1"/>
              <a:t>menguji</a:t>
            </a:r>
            <a:r>
              <a:rPr lang="en-US" dirty="0"/>
              <a:t> </a:t>
            </a:r>
            <a:r>
              <a:rPr lang="en-US" dirty="0" err="1"/>
              <a:t>suatu</a:t>
            </a:r>
            <a:r>
              <a:rPr lang="en-US" dirty="0"/>
              <a:t> </a:t>
            </a:r>
            <a:r>
              <a:rPr lang="en-US" dirty="0" err="1"/>
              <a:t>hipotesis</a:t>
            </a:r>
            <a:r>
              <a:rPr lang="en-US" dirty="0"/>
              <a:t> </a:t>
            </a:r>
            <a:r>
              <a:rPr lang="en-US" dirty="0" err="1"/>
              <a:t>untuk</a:t>
            </a:r>
            <a:r>
              <a:rPr lang="en-US" dirty="0"/>
              <a:t> </a:t>
            </a:r>
            <a:r>
              <a:rPr lang="en-US" dirty="0" err="1"/>
              <a:t>mengembangkan</a:t>
            </a:r>
            <a:r>
              <a:rPr lang="en-US" dirty="0"/>
              <a:t> </a:t>
            </a:r>
            <a:r>
              <a:rPr lang="en-US" dirty="0" err="1"/>
              <a:t>prinsip-prinsip</a:t>
            </a:r>
            <a:r>
              <a:rPr lang="en-US" dirty="0"/>
              <a:t> </a:t>
            </a:r>
            <a:r>
              <a:rPr lang="en-US" dirty="0" err="1"/>
              <a:t>umum</a:t>
            </a:r>
            <a:r>
              <a:rPr lang="id-ID" dirty="0"/>
              <a:t>; </a:t>
            </a:r>
            <a:r>
              <a:rPr lang="id-ID" u="sng" dirty="0">
                <a:hlinkClick r:id="rId3"/>
              </a:rPr>
              <a:t>http://kbbi.web.id/teliti</a:t>
            </a:r>
            <a:r>
              <a:rPr lang="id-ID" u="sng" dirty="0"/>
              <a:t>).</a:t>
            </a:r>
            <a:endParaRPr lang="en-ID" dirty="0"/>
          </a:p>
          <a:p>
            <a:endParaRPr lang="id-ID" dirty="0"/>
          </a:p>
        </p:txBody>
      </p:sp>
    </p:spTree>
    <p:extLst>
      <p:ext uri="{BB962C8B-B14F-4D97-AF65-F5344CB8AC3E}">
        <p14:creationId xmlns:p14="http://schemas.microsoft.com/office/powerpoint/2010/main" val="15932155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id-ID" sz="3600" dirty="0" smtClean="0"/>
              <a:t>CAPAIAN PEMBELAJARAN</a:t>
            </a:r>
            <a:br>
              <a:rPr lang="id-ID" sz="3600" dirty="0" smtClean="0"/>
            </a:br>
            <a:r>
              <a:rPr lang="id-ID" sz="3600" dirty="0" smtClean="0"/>
              <a:t>PRODI S-1 PENDIDIKAN MATEMATIKA</a:t>
            </a:r>
            <a:endParaRPr lang="id-ID" sz="3600" dirty="0"/>
          </a:p>
        </p:txBody>
      </p:sp>
      <p:graphicFrame>
        <p:nvGraphicFramePr>
          <p:cNvPr id="4" name="Content Placeholder 3"/>
          <p:cNvGraphicFramePr>
            <a:graphicFrameLocks noGrp="1"/>
          </p:cNvGraphicFramePr>
          <p:nvPr>
            <p:ph idx="1"/>
          </p:nvPr>
        </p:nvGraphicFramePr>
        <p:xfrm>
          <a:off x="457200" y="1600200"/>
          <a:ext cx="8229600" cy="5120639"/>
        </p:xfrm>
        <a:graphic>
          <a:graphicData uri="http://schemas.openxmlformats.org/drawingml/2006/table">
            <a:tbl>
              <a:tblPr firstRow="1" bandRow="1">
                <a:tableStyleId>{5C22544A-7EE6-4342-B048-85BDC9FD1C3A}</a:tableStyleId>
              </a:tblPr>
              <a:tblGrid>
                <a:gridCol w="2530624"/>
                <a:gridCol w="5698976"/>
              </a:tblGrid>
              <a:tr h="370840">
                <a:tc>
                  <a:txBody>
                    <a:bodyPr/>
                    <a:lstStyle/>
                    <a:p>
                      <a:pPr algn="ctr"/>
                      <a:r>
                        <a:rPr lang="id-ID" dirty="0" smtClean="0"/>
                        <a:t>PARAMETER DESKRIPSI</a:t>
                      </a:r>
                      <a:endParaRPr lang="id-ID" dirty="0"/>
                    </a:p>
                  </a:txBody>
                  <a:tcPr/>
                </a:tc>
                <a:tc>
                  <a:txBody>
                    <a:bodyPr/>
                    <a:lstStyle/>
                    <a:p>
                      <a:pPr algn="ctr"/>
                      <a:r>
                        <a:rPr lang="id-ID" dirty="0" smtClean="0"/>
                        <a:t>CAPAIAN PEMBELAJARAN </a:t>
                      </a:r>
                    </a:p>
                    <a:p>
                      <a:pPr algn="ctr"/>
                      <a:r>
                        <a:rPr lang="id-ID" dirty="0" smtClean="0"/>
                        <a:t>(LEARNING</a:t>
                      </a:r>
                      <a:r>
                        <a:rPr lang="id-ID" baseline="0" dirty="0" smtClean="0"/>
                        <a:t> OUTCOME)</a:t>
                      </a:r>
                      <a:endParaRPr lang="id-ID" dirty="0"/>
                    </a:p>
                  </a:txBody>
                  <a:tcPr/>
                </a:tc>
              </a:tr>
              <a:tr h="370840">
                <a:tc rowSpan="4">
                  <a:txBody>
                    <a:bodyPr/>
                    <a:lstStyle/>
                    <a:p>
                      <a:pPr algn="ctr"/>
                      <a:r>
                        <a:rPr lang="id-ID" dirty="0" smtClean="0"/>
                        <a:t>KEMAMPUAN DI BIDANG KERJA</a:t>
                      </a:r>
                      <a:endParaRPr lang="id-ID" dirty="0"/>
                    </a:p>
                  </a:txBody>
                  <a:tcPr anchor="ctr"/>
                </a:tc>
                <a:tc>
                  <a:txBody>
                    <a:bodyPr/>
                    <a:lstStyle/>
                    <a:p>
                      <a:r>
                        <a:rPr lang="id-ID" sz="1800" kern="1200" dirty="0" smtClean="0">
                          <a:solidFill>
                            <a:schemeClr val="dk1"/>
                          </a:solidFill>
                          <a:latin typeface="+mn-lt"/>
                          <a:ea typeface="+mn-ea"/>
                          <a:cs typeface="+mn-cs"/>
                        </a:rPr>
                        <a:t>KK1 </a:t>
                      </a:r>
                      <a:r>
                        <a:rPr lang="en-US" sz="1800" kern="1200" dirty="0" err="1" smtClean="0">
                          <a:solidFill>
                            <a:schemeClr val="dk1"/>
                          </a:solidFill>
                          <a:latin typeface="+mn-lt"/>
                          <a:ea typeface="+mn-ea"/>
                          <a:cs typeface="+mn-cs"/>
                        </a:rPr>
                        <a:t>Mampu</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merencanakan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mengimplementasikan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dan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mengevaluasi</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pembelajaran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matematika</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secara</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inovatif</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dengan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mengaplikasikan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konsep</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pedagogik-didaktik</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matematika</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dan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keilmuan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matematika</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serta</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memanfaatkan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berbagai</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sumber</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belajar</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dan</a:t>
                      </a:r>
                      <a:r>
                        <a:rPr lang="en-US" sz="1800" kern="1200" dirty="0" smtClean="0">
                          <a:solidFill>
                            <a:schemeClr val="dk1"/>
                          </a:solidFill>
                          <a:latin typeface="+mn-lt"/>
                          <a:ea typeface="+mn-ea"/>
                          <a:cs typeface="+mn-cs"/>
                        </a:rPr>
                        <a:t> </a:t>
                      </a:r>
                      <a:r>
                        <a:rPr lang="en-US" sz="1800" b="1" kern="1200" dirty="0" smtClean="0">
                          <a:solidFill>
                            <a:schemeClr val="dk1"/>
                          </a:solidFill>
                          <a:latin typeface="+mn-lt"/>
                          <a:ea typeface="+mn-ea"/>
                          <a:cs typeface="+mn-cs"/>
                        </a:rPr>
                        <a:t>IPTEKS</a:t>
                      </a:r>
                      <a:r>
                        <a:rPr lang="en-US" sz="1800" kern="1200" dirty="0" smtClean="0">
                          <a:solidFill>
                            <a:schemeClr val="dk1"/>
                          </a:solidFill>
                          <a:latin typeface="+mn-lt"/>
                          <a:ea typeface="+mn-ea"/>
                          <a:cs typeface="+mn-cs"/>
                        </a:rPr>
                        <a:t> yang </a:t>
                      </a:r>
                      <a:r>
                        <a:rPr lang="en-US" sz="1800" kern="1200" dirty="0" err="1" smtClean="0">
                          <a:solidFill>
                            <a:schemeClr val="dk1"/>
                          </a:solidFill>
                          <a:latin typeface="+mn-lt"/>
                          <a:ea typeface="+mn-ea"/>
                          <a:cs typeface="+mn-cs"/>
                        </a:rPr>
                        <a:t>berorientasi</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pada</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kecakapan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hidup</a:t>
                      </a:r>
                      <a:endParaRPr lang="id-ID" sz="1800" dirty="0"/>
                    </a:p>
                  </a:txBody>
                  <a:tcPr/>
                </a:tc>
              </a:tr>
              <a:tr h="370840">
                <a:tc vMerge="1">
                  <a:txBody>
                    <a:bodyPr/>
                    <a:lstStyle/>
                    <a:p>
                      <a:pPr algn="ctr"/>
                      <a:endParaRPr lang="id-ID" dirty="0"/>
                    </a:p>
                  </a:txBody>
                  <a:tcPr/>
                </a:tc>
                <a:tc>
                  <a:txBody>
                    <a:bodyPr/>
                    <a:lstStyle/>
                    <a:p>
                      <a:r>
                        <a:rPr lang="en-US" sz="1800" kern="1200" dirty="0" smtClean="0">
                          <a:solidFill>
                            <a:schemeClr val="dk1"/>
                          </a:solidFill>
                          <a:latin typeface="+mn-lt"/>
                          <a:ea typeface="+mn-ea"/>
                          <a:cs typeface="+mn-cs"/>
                        </a:rPr>
                        <a:t>KK2</a:t>
                      </a:r>
                      <a:r>
                        <a:rPr lang="id-ID" sz="1800" kern="1200" dirty="0" smtClean="0">
                          <a:solidFill>
                            <a:schemeClr val="dk1"/>
                          </a:solidFill>
                          <a:latin typeface="+mn-lt"/>
                          <a:ea typeface="+mn-ea"/>
                          <a:cs typeface="+mn-cs"/>
                        </a:rPr>
                        <a:t>  </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Mampu</a:t>
                      </a:r>
                      <a:r>
                        <a:rPr lang="en-US" sz="1800"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mengkaji</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dan</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menerapkan</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berbagai</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metode</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pembelajaran</a:t>
                      </a:r>
                      <a:r>
                        <a:rPr lang="id-ID" sz="1800" b="1" kern="1200" dirty="0" smtClean="0">
                          <a:solidFill>
                            <a:schemeClr val="dk1"/>
                          </a:solidFill>
                          <a:latin typeface="+mn-lt"/>
                          <a:ea typeface="+mn-ea"/>
                          <a:cs typeface="+mn-cs"/>
                        </a:rPr>
                        <a:t> matematika</a:t>
                      </a:r>
                      <a:r>
                        <a:rPr lang="en-US" sz="1800" kern="1200" dirty="0" smtClean="0">
                          <a:solidFill>
                            <a:schemeClr val="dk1"/>
                          </a:solidFill>
                          <a:latin typeface="+mn-lt"/>
                          <a:ea typeface="+mn-ea"/>
                          <a:cs typeface="+mn-cs"/>
                        </a:rPr>
                        <a:t> yang </a:t>
                      </a:r>
                      <a:r>
                        <a:rPr lang="en-US" sz="1800" kern="1200" dirty="0" err="1" smtClean="0">
                          <a:solidFill>
                            <a:schemeClr val="dk1"/>
                          </a:solidFill>
                          <a:latin typeface="+mn-lt"/>
                          <a:ea typeface="+mn-ea"/>
                          <a:cs typeface="+mn-cs"/>
                        </a:rPr>
                        <a:t>telah</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tersedia</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secara</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inovatif</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dan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teruji</a:t>
                      </a:r>
                      <a:endParaRPr lang="id-ID" sz="1800" dirty="0"/>
                    </a:p>
                  </a:txBody>
                  <a:tcPr/>
                </a:tc>
              </a:tr>
              <a:tr h="370840">
                <a:tc vMerge="1">
                  <a:txBody>
                    <a:bodyPr/>
                    <a:lstStyle/>
                    <a:p>
                      <a:pPr algn="ctr"/>
                      <a:endParaRPr lang="id-ID" dirty="0"/>
                    </a:p>
                  </a:txBody>
                  <a:tcPr/>
                </a:tc>
                <a:tc>
                  <a:txBody>
                    <a:bodyPr/>
                    <a:lstStyle/>
                    <a:p>
                      <a:r>
                        <a:rPr lang="en-US" sz="1800" kern="1200" dirty="0" smtClean="0">
                          <a:solidFill>
                            <a:schemeClr val="dk1"/>
                          </a:solidFill>
                          <a:latin typeface="+mn-lt"/>
                          <a:ea typeface="+mn-ea"/>
                          <a:cs typeface="+mn-cs"/>
                        </a:rPr>
                        <a:t>KK3 </a:t>
                      </a:r>
                      <a:r>
                        <a:rPr lang="id-ID"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Mampu</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melakukan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pendampingan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terhadap</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siswa</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dalam</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pembelajaran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matematika</a:t>
                      </a:r>
                      <a:endParaRPr lang="id-ID" sz="1800" dirty="0"/>
                    </a:p>
                  </a:txBody>
                  <a:tcPr/>
                </a:tc>
              </a:tr>
              <a:tr h="370840">
                <a:tc vMerge="1">
                  <a:txBody>
                    <a:bodyPr/>
                    <a:lstStyle/>
                    <a:p>
                      <a:pPr algn="ctr"/>
                      <a:endParaRPr lang="id-ID" dirty="0"/>
                    </a:p>
                  </a:txBody>
                  <a:tcPr/>
                </a:tc>
                <a:tc>
                  <a:txBody>
                    <a:bodyPr/>
                    <a:lstStyle/>
                    <a:p>
                      <a:r>
                        <a:rPr lang="en-US" sz="1800" kern="1200" dirty="0" smtClean="0">
                          <a:solidFill>
                            <a:schemeClr val="dk1"/>
                          </a:solidFill>
                          <a:latin typeface="+mn-lt"/>
                          <a:ea typeface="+mn-ea"/>
                          <a:cs typeface="+mn-cs"/>
                        </a:rPr>
                        <a:t>KK4   </a:t>
                      </a:r>
                      <a:r>
                        <a:rPr lang="en-US" sz="1800" kern="1200" dirty="0" err="1" smtClean="0">
                          <a:solidFill>
                            <a:schemeClr val="dk1"/>
                          </a:solidFill>
                          <a:latin typeface="+mn-lt"/>
                          <a:ea typeface="+mn-ea"/>
                          <a:cs typeface="+mn-cs"/>
                        </a:rPr>
                        <a:t>Mampu</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merancang</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dan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melaksanakan</a:t>
                      </a:r>
                      <a:r>
                        <a:rPr lang="en-US" sz="1800"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pe</a:t>
                      </a:r>
                      <a:r>
                        <a:rPr lang="id-ID" sz="1800" b="1" kern="1200" dirty="0" smtClean="0">
                          <a:solidFill>
                            <a:schemeClr val="dk1"/>
                          </a:solidFill>
                          <a:latin typeface="+mn-lt"/>
                          <a:ea typeface="+mn-ea"/>
                          <a:cs typeface="+mn-cs"/>
                        </a:rPr>
                        <a:t>nelitian</a:t>
                      </a:r>
                      <a:r>
                        <a:rPr lang="id-ID" sz="1800" b="1" kern="1200" baseline="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untuk</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menghasilkan</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alternatif</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penyelesaian</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masalah</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di</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bidang</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pendidikan</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matematika</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serta</a:t>
                      </a:r>
                      <a:r>
                        <a:rPr lang="en-US" sz="1800" b="1"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mempublikasikan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hasilnya</a:t>
                      </a:r>
                      <a:endParaRPr lang="id-ID" sz="1800" dirty="0"/>
                    </a:p>
                  </a:txBody>
                  <a:tcPr/>
                </a:tc>
              </a:tr>
            </a:tbl>
          </a:graphicData>
        </a:graphic>
      </p:graphicFrame>
    </p:spTree>
    <p:extLst>
      <p:ext uri="{BB962C8B-B14F-4D97-AF65-F5344CB8AC3E}">
        <p14:creationId xmlns:p14="http://schemas.microsoft.com/office/powerpoint/2010/main" val="35955789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id-ID" sz="2800" dirty="0" smtClean="0"/>
              <a:t>CAPAIAN PEMBELAJARAN</a:t>
            </a:r>
            <a:br>
              <a:rPr lang="id-ID" sz="2800" dirty="0" smtClean="0"/>
            </a:br>
            <a:r>
              <a:rPr lang="id-ID" sz="2800" dirty="0" smtClean="0"/>
              <a:t>PRODI S-1 PENDIDIKAN MATEMATIKA </a:t>
            </a:r>
            <a:r>
              <a:rPr lang="id-ID" sz="3600" dirty="0" smtClean="0"/>
              <a:t>(</a:t>
            </a:r>
            <a:r>
              <a:rPr lang="id-ID" sz="2400" dirty="0" smtClean="0"/>
              <a:t>lanjutan)</a:t>
            </a:r>
            <a:endParaRPr lang="id-ID" sz="2400" dirty="0"/>
          </a:p>
        </p:txBody>
      </p:sp>
      <p:graphicFrame>
        <p:nvGraphicFramePr>
          <p:cNvPr id="4" name="Content Placeholder 3"/>
          <p:cNvGraphicFramePr>
            <a:graphicFrameLocks noGrp="1"/>
          </p:cNvGraphicFramePr>
          <p:nvPr>
            <p:ph idx="1"/>
          </p:nvPr>
        </p:nvGraphicFramePr>
        <p:xfrm>
          <a:off x="0" y="1371600"/>
          <a:ext cx="9144000" cy="5486399"/>
        </p:xfrm>
        <a:graphic>
          <a:graphicData uri="http://schemas.openxmlformats.org/drawingml/2006/table">
            <a:tbl>
              <a:tblPr firstRow="1" bandRow="1">
                <a:tableStyleId>{5C22544A-7EE6-4342-B048-85BDC9FD1C3A}</a:tableStyleId>
              </a:tblPr>
              <a:tblGrid>
                <a:gridCol w="2411760"/>
                <a:gridCol w="6732240"/>
              </a:tblGrid>
              <a:tr h="738554">
                <a:tc>
                  <a:txBody>
                    <a:bodyPr/>
                    <a:lstStyle/>
                    <a:p>
                      <a:pPr algn="ctr"/>
                      <a:r>
                        <a:rPr lang="id-ID" dirty="0" smtClean="0"/>
                        <a:t>PARAMETER DESKRIPSI</a:t>
                      </a:r>
                      <a:endParaRPr lang="id-ID" dirty="0"/>
                    </a:p>
                  </a:txBody>
                  <a:tcPr/>
                </a:tc>
                <a:tc>
                  <a:txBody>
                    <a:bodyPr/>
                    <a:lstStyle/>
                    <a:p>
                      <a:pPr algn="ctr"/>
                      <a:r>
                        <a:rPr lang="id-ID" dirty="0" smtClean="0"/>
                        <a:t>CAPAIAN PEMBELAJARAN </a:t>
                      </a:r>
                    </a:p>
                    <a:p>
                      <a:pPr algn="ctr"/>
                      <a:r>
                        <a:rPr lang="id-ID" dirty="0" smtClean="0"/>
                        <a:t>(LEARNING</a:t>
                      </a:r>
                      <a:r>
                        <a:rPr lang="id-ID" baseline="0" dirty="0" smtClean="0"/>
                        <a:t> OUTCOME)</a:t>
                      </a:r>
                      <a:endParaRPr lang="id-ID" dirty="0"/>
                    </a:p>
                  </a:txBody>
                  <a:tcPr/>
                </a:tc>
              </a:tr>
              <a:tr h="949569">
                <a:tc rowSpan="5">
                  <a:txBody>
                    <a:bodyPr/>
                    <a:lstStyle/>
                    <a:p>
                      <a:pPr algn="ctr"/>
                      <a:r>
                        <a:rPr lang="id-ID" dirty="0" smtClean="0"/>
                        <a:t>KEMAMPUAN DI BIDANG </a:t>
                      </a:r>
                    </a:p>
                    <a:p>
                      <a:pPr algn="ctr"/>
                      <a:r>
                        <a:rPr lang="id-ID" dirty="0" smtClean="0"/>
                        <a:t>PENGETAHUAN</a:t>
                      </a:r>
                      <a:endParaRPr lang="id-ID" dirty="0"/>
                    </a:p>
                  </a:txBody>
                  <a:tcPr anchor="ctr"/>
                </a:tc>
                <a:tc>
                  <a:txBody>
                    <a:bodyPr/>
                    <a:lstStyle/>
                    <a:p>
                      <a:r>
                        <a:rPr lang="en-US" sz="1600" kern="1200" dirty="0" smtClean="0">
                          <a:solidFill>
                            <a:schemeClr val="dk1"/>
                          </a:solidFill>
                          <a:latin typeface="+mn-lt"/>
                          <a:ea typeface="+mn-ea"/>
                          <a:cs typeface="+mn-cs"/>
                        </a:rPr>
                        <a:t>KP 1 </a:t>
                      </a:r>
                      <a:r>
                        <a:rPr lang="id-ID" sz="1600" kern="1200" dirty="0" smtClean="0">
                          <a:solidFill>
                            <a:schemeClr val="dk1"/>
                          </a:solidFill>
                          <a:latin typeface="+mn-lt"/>
                          <a:ea typeface="+mn-ea"/>
                          <a:cs typeface="+mn-cs"/>
                        </a:rPr>
                        <a:t>  </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Menguasai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konsep</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pedagogi</a:t>
                      </a:r>
                      <a:r>
                        <a:rPr lang="id-ID" sz="1600" kern="1200" dirty="0" smtClean="0">
                          <a:solidFill>
                            <a:schemeClr val="dk1"/>
                          </a:solidFill>
                          <a:latin typeface="+mn-lt"/>
                          <a:ea typeface="+mn-ea"/>
                          <a:cs typeface="+mn-cs"/>
                        </a:rPr>
                        <a:t>k-</a:t>
                      </a:r>
                      <a:r>
                        <a:rPr lang="en-US" sz="1600" kern="1200" dirty="0" err="1" smtClean="0">
                          <a:solidFill>
                            <a:schemeClr val="dk1"/>
                          </a:solidFill>
                          <a:latin typeface="+mn-lt"/>
                          <a:ea typeface="+mn-ea"/>
                          <a:cs typeface="+mn-cs"/>
                        </a:rPr>
                        <a:t>didaktik</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matematika</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untuk</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melaksanakan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pembelajaran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di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pendidikan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dasar</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dan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menengah</a:t>
                      </a:r>
                      <a:r>
                        <a:rPr lang="id-ID" sz="1600" kern="1200" dirty="0" smtClean="0">
                          <a:solidFill>
                            <a:schemeClr val="dk1"/>
                          </a:solidFill>
                          <a:latin typeface="+mn-lt"/>
                          <a:ea typeface="+mn-ea"/>
                          <a:cs typeface="+mn-cs"/>
                        </a:rPr>
                        <a:t> yang berorientasi pada kecakapan hidup</a:t>
                      </a:r>
                      <a:endParaRPr lang="id-ID" sz="1600" kern="1200" dirty="0">
                        <a:solidFill>
                          <a:schemeClr val="dk1"/>
                        </a:solidFill>
                        <a:latin typeface="+mn-lt"/>
                        <a:ea typeface="+mn-ea"/>
                        <a:cs typeface="+mn-cs"/>
                      </a:endParaRPr>
                    </a:p>
                  </a:txBody>
                  <a:tcPr/>
                </a:tc>
              </a:tr>
              <a:tr h="1512277">
                <a:tc vMerge="1">
                  <a:txBody>
                    <a:bodyPr/>
                    <a:lstStyle/>
                    <a:p>
                      <a:pPr algn="ctr"/>
                      <a:endParaRPr lang="id-ID" dirty="0"/>
                    </a:p>
                  </a:txBody>
                  <a:tcPr/>
                </a:tc>
                <a:tc>
                  <a:txBody>
                    <a:bodyPr/>
                    <a:lstStyle/>
                    <a:p>
                      <a:r>
                        <a:rPr lang="en-US" sz="1600" kern="1200" dirty="0" smtClean="0">
                          <a:solidFill>
                            <a:schemeClr val="dk1"/>
                          </a:solidFill>
                          <a:latin typeface="+mn-lt"/>
                          <a:ea typeface="+mn-ea"/>
                          <a:cs typeface="+mn-cs"/>
                        </a:rPr>
                        <a:t>KP2  </a:t>
                      </a:r>
                      <a:r>
                        <a:rPr lang="id-ID" sz="1600" kern="1200" dirty="0" smtClean="0">
                          <a:solidFill>
                            <a:schemeClr val="dk1"/>
                          </a:solidFill>
                          <a:latin typeface="+mn-lt"/>
                          <a:ea typeface="+mn-ea"/>
                          <a:cs typeface="+mn-cs"/>
                        </a:rPr>
                        <a:t>  </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Menguasai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konsep</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teoretis</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matematika</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meliputi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logika</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matematika</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matematika</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diskr</a:t>
                      </a:r>
                      <a:r>
                        <a:rPr lang="id-ID" sz="1600" kern="1200" dirty="0" smtClean="0">
                          <a:solidFill>
                            <a:schemeClr val="dk1"/>
                          </a:solidFill>
                          <a:latin typeface="+mn-lt"/>
                          <a:ea typeface="+mn-ea"/>
                          <a:cs typeface="+mn-cs"/>
                        </a:rPr>
                        <a:t>i</a:t>
                      </a:r>
                      <a:r>
                        <a:rPr lang="en-US" sz="1600" kern="1200" dirty="0" smtClean="0">
                          <a:solidFill>
                            <a:schemeClr val="dk1"/>
                          </a:solidFill>
                          <a:latin typeface="+mn-lt"/>
                          <a:ea typeface="+mn-ea"/>
                          <a:cs typeface="+mn-cs"/>
                        </a:rPr>
                        <a:t>t, </a:t>
                      </a:r>
                      <a:r>
                        <a:rPr lang="en-US" sz="1600" kern="1200" dirty="0" err="1" smtClean="0">
                          <a:solidFill>
                            <a:schemeClr val="dk1"/>
                          </a:solidFill>
                          <a:latin typeface="+mn-lt"/>
                          <a:ea typeface="+mn-ea"/>
                          <a:cs typeface="+mn-cs"/>
                        </a:rPr>
                        <a:t>aljabar</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analisis</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geometri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teori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peluang</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dan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statistika</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prinsip-prinsip</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pemodelan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matematika</a:t>
                      </a:r>
                      <a:r>
                        <a:rPr lang="en-US" sz="1600" kern="1200" dirty="0" smtClean="0">
                          <a:solidFill>
                            <a:schemeClr val="dk1"/>
                          </a:solidFill>
                          <a:latin typeface="+mn-lt"/>
                          <a:ea typeface="+mn-ea"/>
                          <a:cs typeface="+mn-cs"/>
                        </a:rPr>
                        <a:t>, program linear, </a:t>
                      </a:r>
                      <a:r>
                        <a:rPr lang="en-US" sz="1600" kern="1200" dirty="0" err="1" smtClean="0">
                          <a:solidFill>
                            <a:schemeClr val="dk1"/>
                          </a:solidFill>
                          <a:latin typeface="+mn-lt"/>
                          <a:ea typeface="+mn-ea"/>
                          <a:cs typeface="+mn-cs"/>
                        </a:rPr>
                        <a:t>persamaan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diferensial</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dan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metode</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numerik</a:t>
                      </a:r>
                      <a:r>
                        <a:rPr lang="en-US" sz="1600" kern="1200" dirty="0" smtClean="0">
                          <a:solidFill>
                            <a:schemeClr val="dk1"/>
                          </a:solidFill>
                          <a:latin typeface="+mn-lt"/>
                          <a:ea typeface="+mn-ea"/>
                          <a:cs typeface="+mn-cs"/>
                        </a:rPr>
                        <a:t>  yang </a:t>
                      </a:r>
                      <a:r>
                        <a:rPr lang="en-US" sz="1600" kern="1200" dirty="0" err="1" smtClean="0">
                          <a:solidFill>
                            <a:schemeClr val="dk1"/>
                          </a:solidFill>
                          <a:latin typeface="+mn-lt"/>
                          <a:ea typeface="+mn-ea"/>
                          <a:cs typeface="+mn-cs"/>
                        </a:rPr>
                        <a:t>mendukung</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pembelajaran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matematika</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di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pendidikan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dasar</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dan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menengah</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serta</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untuk</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studi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lanjut</a:t>
                      </a:r>
                      <a:r>
                        <a:rPr lang="en-US" sz="1600" kern="1200" dirty="0" smtClean="0">
                          <a:solidFill>
                            <a:schemeClr val="dk1"/>
                          </a:solidFill>
                          <a:latin typeface="+mn-lt"/>
                          <a:ea typeface="+mn-ea"/>
                          <a:cs typeface="+mn-cs"/>
                        </a:rPr>
                        <a:t>.</a:t>
                      </a:r>
                      <a:endParaRPr lang="id-ID" sz="1600" kern="1200" dirty="0">
                        <a:solidFill>
                          <a:schemeClr val="dk1"/>
                        </a:solidFill>
                        <a:latin typeface="+mn-lt"/>
                        <a:ea typeface="+mn-ea"/>
                        <a:cs typeface="+mn-cs"/>
                      </a:endParaRPr>
                    </a:p>
                  </a:txBody>
                  <a:tcPr/>
                </a:tc>
              </a:tr>
              <a:tr h="668215">
                <a:tc vMerge="1">
                  <a:txBody>
                    <a:bodyPr/>
                    <a:lstStyle/>
                    <a:p>
                      <a:pPr algn="ctr"/>
                      <a:endParaRPr lang="id-ID" dirty="0"/>
                    </a:p>
                  </a:txBody>
                  <a:tcPr/>
                </a:tc>
                <a:tc>
                  <a:txBody>
                    <a:bodyPr/>
                    <a:lstStyle/>
                    <a:p>
                      <a:r>
                        <a:rPr lang="en-US" sz="1600" kern="1200" dirty="0" smtClean="0">
                          <a:solidFill>
                            <a:schemeClr val="dk1"/>
                          </a:solidFill>
                          <a:latin typeface="+mn-lt"/>
                          <a:ea typeface="+mn-ea"/>
                          <a:cs typeface="+mn-cs"/>
                        </a:rPr>
                        <a:t>KP3  </a:t>
                      </a:r>
                      <a:r>
                        <a:rPr lang="id-ID"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Menguasai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prinsip</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dan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teknik</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perencanaan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pelaksanaan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dan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evaluasi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pembelajaran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matematika</a:t>
                      </a:r>
                      <a:r>
                        <a:rPr lang="en-US" sz="1600" kern="1200" dirty="0" smtClean="0">
                          <a:solidFill>
                            <a:schemeClr val="dk1"/>
                          </a:solidFill>
                          <a:latin typeface="+mn-lt"/>
                          <a:ea typeface="+mn-ea"/>
                          <a:cs typeface="+mn-cs"/>
                        </a:rPr>
                        <a:t>.</a:t>
                      </a:r>
                      <a:endParaRPr lang="id-ID" sz="1600" kern="1200" dirty="0">
                        <a:solidFill>
                          <a:schemeClr val="dk1"/>
                        </a:solidFill>
                        <a:latin typeface="+mn-lt"/>
                        <a:ea typeface="+mn-ea"/>
                        <a:cs typeface="+mn-cs"/>
                      </a:endParaRPr>
                    </a:p>
                  </a:txBody>
                  <a:tcPr/>
                </a:tc>
              </a:tr>
              <a:tr h="949569">
                <a:tc vMerge="1">
                  <a:txBody>
                    <a:bodyPr/>
                    <a:lstStyle/>
                    <a:p>
                      <a:pPr algn="ctr"/>
                      <a:endParaRPr lang="id-ID" dirty="0"/>
                    </a:p>
                  </a:txBody>
                  <a:tcPr/>
                </a:tc>
                <a:tc>
                  <a:txBody>
                    <a:bodyPr/>
                    <a:lstStyle/>
                    <a:p>
                      <a:r>
                        <a:rPr lang="en-US" sz="1600" kern="1200" dirty="0" smtClean="0">
                          <a:solidFill>
                            <a:schemeClr val="dk1"/>
                          </a:solidFill>
                          <a:latin typeface="+mn-lt"/>
                          <a:ea typeface="+mn-ea"/>
                          <a:cs typeface="+mn-cs"/>
                        </a:rPr>
                        <a:t>KP4  </a:t>
                      </a:r>
                      <a:r>
                        <a:rPr lang="id-ID" sz="1600" kern="1200" dirty="0" smtClean="0">
                          <a:solidFill>
                            <a:schemeClr val="dk1"/>
                          </a:solidFill>
                          <a:latin typeface="+mn-lt"/>
                          <a:ea typeface="+mn-ea"/>
                          <a:cs typeface="+mn-cs"/>
                        </a:rPr>
                        <a:t>  M</a:t>
                      </a:r>
                      <a:r>
                        <a:rPr lang="en-US" sz="1600" kern="1200" dirty="0" err="1" smtClean="0">
                          <a:solidFill>
                            <a:schemeClr val="dk1"/>
                          </a:solidFill>
                          <a:latin typeface="+mn-lt"/>
                          <a:ea typeface="+mn-ea"/>
                          <a:cs typeface="+mn-cs"/>
                        </a:rPr>
                        <a:t>enguasai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pengetahuan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faktual</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tentang</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fungsi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dan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manfaat</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teknologi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khususnya</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teknologi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informasi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dan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komunikasi</a:t>
                      </a:r>
                      <a:r>
                        <a:rPr lang="en-US" sz="1600" kern="1200" dirty="0" smtClean="0">
                          <a:solidFill>
                            <a:schemeClr val="dk1"/>
                          </a:solidFill>
                          <a:latin typeface="+mn-lt"/>
                          <a:ea typeface="+mn-ea"/>
                          <a:cs typeface="+mn-cs"/>
                        </a:rPr>
                        <a:t> yang </a:t>
                      </a:r>
                      <a:r>
                        <a:rPr lang="en-US" sz="1600" kern="1200" dirty="0" err="1" smtClean="0">
                          <a:solidFill>
                            <a:schemeClr val="dk1"/>
                          </a:solidFill>
                          <a:latin typeface="+mn-lt"/>
                          <a:ea typeface="+mn-ea"/>
                          <a:cs typeface="+mn-cs"/>
                        </a:rPr>
                        <a:t>relevan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untuk</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pembelajaran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matematika</a:t>
                      </a:r>
                      <a:r>
                        <a:rPr lang="en-US" sz="1600" kern="1200" dirty="0" smtClean="0">
                          <a:solidFill>
                            <a:schemeClr val="dk1"/>
                          </a:solidFill>
                          <a:latin typeface="+mn-lt"/>
                          <a:ea typeface="+mn-ea"/>
                          <a:cs typeface="+mn-cs"/>
                        </a:rPr>
                        <a:t>.</a:t>
                      </a:r>
                      <a:endParaRPr lang="id-ID" sz="1600" kern="1200" dirty="0">
                        <a:solidFill>
                          <a:schemeClr val="dk1"/>
                        </a:solidFill>
                        <a:latin typeface="+mn-lt"/>
                        <a:ea typeface="+mn-ea"/>
                        <a:cs typeface="+mn-cs"/>
                      </a:endParaRPr>
                    </a:p>
                  </a:txBody>
                  <a:tcPr/>
                </a:tc>
              </a:tr>
              <a:tr h="668215">
                <a:tc vMerge="1">
                  <a:txBody>
                    <a:bodyPr/>
                    <a:lstStyle/>
                    <a:p>
                      <a:pPr algn="ctr"/>
                      <a:endParaRPr lang="id-ID" dirty="0"/>
                    </a:p>
                  </a:txBody>
                  <a:tcPr anchor="ctr"/>
                </a:tc>
                <a:tc>
                  <a:txBody>
                    <a:bodyPr/>
                    <a:lstStyle/>
                    <a:p>
                      <a:r>
                        <a:rPr lang="en-US" sz="1600" kern="1200" dirty="0" smtClean="0">
                          <a:solidFill>
                            <a:schemeClr val="dk1"/>
                          </a:solidFill>
                          <a:latin typeface="+mn-lt"/>
                          <a:ea typeface="+mn-ea"/>
                          <a:cs typeface="+mn-cs"/>
                        </a:rPr>
                        <a:t>KP5  </a:t>
                      </a:r>
                      <a:r>
                        <a:rPr lang="id-ID"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Menguasai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metodologi</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penelitian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matematika</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untuk</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melaksanakan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penelitian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pendidikan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matematika</a:t>
                      </a:r>
                      <a:r>
                        <a:rPr lang="en-US" sz="1600" kern="1200" dirty="0" smtClean="0">
                          <a:solidFill>
                            <a:schemeClr val="dk1"/>
                          </a:solidFill>
                          <a:latin typeface="+mn-lt"/>
                          <a:ea typeface="+mn-ea"/>
                          <a:cs typeface="+mn-cs"/>
                        </a:rPr>
                        <a:t>.</a:t>
                      </a:r>
                      <a:endParaRPr lang="id-ID" sz="16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216869610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94122"/>
          </a:xfrm>
        </p:spPr>
        <p:txBody>
          <a:bodyPr>
            <a:noAutofit/>
          </a:bodyPr>
          <a:lstStyle/>
          <a:p>
            <a:r>
              <a:rPr lang="id-ID" sz="2800" dirty="0" smtClean="0"/>
              <a:t>CAPAIAN PEMBELAJARAN</a:t>
            </a:r>
            <a:br>
              <a:rPr lang="id-ID" sz="2800" dirty="0" smtClean="0"/>
            </a:br>
            <a:r>
              <a:rPr lang="id-ID" sz="2800" dirty="0" smtClean="0"/>
              <a:t>PRODI S-1 PENDIDIKAN MATEMATIKA </a:t>
            </a:r>
            <a:r>
              <a:rPr lang="id-ID" sz="2000" dirty="0" smtClean="0"/>
              <a:t>(lanjutan)</a:t>
            </a:r>
            <a:endParaRPr lang="id-ID" sz="2000" dirty="0"/>
          </a:p>
        </p:txBody>
      </p:sp>
      <p:graphicFrame>
        <p:nvGraphicFramePr>
          <p:cNvPr id="4" name="Content Placeholder 3"/>
          <p:cNvGraphicFramePr>
            <a:graphicFrameLocks noGrp="1"/>
          </p:cNvGraphicFramePr>
          <p:nvPr>
            <p:ph idx="1"/>
          </p:nvPr>
        </p:nvGraphicFramePr>
        <p:xfrm>
          <a:off x="0" y="1428490"/>
          <a:ext cx="9144000" cy="5638800"/>
        </p:xfrm>
        <a:graphic>
          <a:graphicData uri="http://schemas.openxmlformats.org/drawingml/2006/table">
            <a:tbl>
              <a:tblPr firstRow="1" bandRow="1">
                <a:tableStyleId>{5C22544A-7EE6-4342-B048-85BDC9FD1C3A}</a:tableStyleId>
              </a:tblPr>
              <a:tblGrid>
                <a:gridCol w="2411760"/>
                <a:gridCol w="6732240"/>
              </a:tblGrid>
              <a:tr h="421221">
                <a:tc>
                  <a:txBody>
                    <a:bodyPr/>
                    <a:lstStyle/>
                    <a:p>
                      <a:pPr algn="ctr"/>
                      <a:r>
                        <a:rPr lang="id-ID" sz="2000" b="1" dirty="0" smtClean="0"/>
                        <a:t>PARAMETER DESKRIPSI</a:t>
                      </a:r>
                      <a:endParaRPr lang="id-ID" sz="2000" b="1" dirty="0"/>
                    </a:p>
                  </a:txBody>
                  <a:tcPr/>
                </a:tc>
                <a:tc>
                  <a:txBody>
                    <a:bodyPr/>
                    <a:lstStyle/>
                    <a:p>
                      <a:pPr algn="ctr"/>
                      <a:r>
                        <a:rPr lang="id-ID" sz="2000" b="1" dirty="0" smtClean="0"/>
                        <a:t>CAPAIAN PEMBELAJARAN </a:t>
                      </a:r>
                    </a:p>
                    <a:p>
                      <a:pPr algn="ctr"/>
                      <a:r>
                        <a:rPr lang="id-ID" sz="2000" b="1" dirty="0" smtClean="0"/>
                        <a:t>(LEARNING</a:t>
                      </a:r>
                      <a:r>
                        <a:rPr lang="id-ID" sz="2000" b="1" baseline="0" dirty="0" smtClean="0"/>
                        <a:t> OUTCOME)</a:t>
                      </a:r>
                      <a:endParaRPr lang="id-ID" sz="2000" b="1" dirty="0"/>
                    </a:p>
                  </a:txBody>
                  <a:tcPr/>
                </a:tc>
              </a:tr>
              <a:tr h="787501">
                <a:tc rowSpan="4">
                  <a:txBody>
                    <a:bodyPr/>
                    <a:lstStyle/>
                    <a:p>
                      <a:pPr algn="ctr"/>
                      <a:r>
                        <a:rPr lang="id-ID" dirty="0" smtClean="0"/>
                        <a:t>KEMAMPUAN </a:t>
                      </a:r>
                      <a:r>
                        <a:rPr lang="id-ID" baseline="0" dirty="0" smtClean="0"/>
                        <a:t> MANAJERIAL</a:t>
                      </a:r>
                      <a:endParaRPr lang="id-ID" dirty="0"/>
                    </a:p>
                  </a:txBody>
                  <a:tcPr anchor="ctr"/>
                </a:tc>
                <a:tc>
                  <a:txBody>
                    <a:bodyPr/>
                    <a:lstStyle/>
                    <a:p>
                      <a:r>
                        <a:rPr lang="en-US" sz="2000" kern="1200" dirty="0" smtClean="0">
                          <a:solidFill>
                            <a:schemeClr val="dk1"/>
                          </a:solidFill>
                          <a:latin typeface="+mn-lt"/>
                          <a:ea typeface="+mn-ea"/>
                          <a:cs typeface="+mn-cs"/>
                        </a:rPr>
                        <a:t>KM1  </a:t>
                      </a:r>
                      <a:r>
                        <a:rPr lang="en-US" sz="2000" kern="1200" dirty="0" err="1" smtClean="0">
                          <a:solidFill>
                            <a:schemeClr val="dk1"/>
                          </a:solidFill>
                          <a:latin typeface="+mn-lt"/>
                          <a:ea typeface="+mn-ea"/>
                          <a:cs typeface="+mn-cs"/>
                        </a:rPr>
                        <a:t>Mampu</a:t>
                      </a:r>
                      <a:r>
                        <a:rPr lang="en-US" sz="2000" kern="1200" dirty="0" smtClean="0">
                          <a:solidFill>
                            <a:schemeClr val="dk1"/>
                          </a:solidFill>
                          <a:latin typeface="+mn-lt"/>
                          <a:ea typeface="+mn-ea"/>
                          <a:cs typeface="+mn-cs"/>
                        </a:rPr>
                        <a:t> </a:t>
                      </a:r>
                      <a:r>
                        <a:rPr lang="en-US" sz="2000" b="1" kern="1200" dirty="0" err="1" smtClean="0">
                          <a:solidFill>
                            <a:schemeClr val="dk1"/>
                          </a:solidFill>
                          <a:latin typeface="+mn-lt"/>
                          <a:ea typeface="+mn-ea"/>
                          <a:cs typeface="+mn-cs"/>
                        </a:rPr>
                        <a:t>merencanakan</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dan</a:t>
                      </a:r>
                      <a:r>
                        <a:rPr lang="en-US" sz="2000" kern="1200" dirty="0" smtClean="0">
                          <a:solidFill>
                            <a:schemeClr val="dk1"/>
                          </a:solidFill>
                          <a:latin typeface="+mn-lt"/>
                          <a:ea typeface="+mn-ea"/>
                          <a:cs typeface="+mn-cs"/>
                        </a:rPr>
                        <a:t> </a:t>
                      </a:r>
                      <a:r>
                        <a:rPr lang="en-US" sz="2000" b="1" kern="1200" dirty="0" err="1" smtClean="0">
                          <a:solidFill>
                            <a:schemeClr val="dk1"/>
                          </a:solidFill>
                          <a:latin typeface="+mn-lt"/>
                          <a:ea typeface="+mn-ea"/>
                          <a:cs typeface="+mn-cs"/>
                        </a:rPr>
                        <a:t>mengelola</a:t>
                      </a:r>
                      <a:r>
                        <a:rPr lang="en-US" sz="2000" kern="1200" dirty="0" smtClean="0">
                          <a:solidFill>
                            <a:schemeClr val="dk1"/>
                          </a:solidFill>
                          <a:latin typeface="+mn-lt"/>
                          <a:ea typeface="+mn-ea"/>
                          <a:cs typeface="+mn-cs"/>
                        </a:rPr>
                        <a:t> </a:t>
                      </a:r>
                      <a:r>
                        <a:rPr lang="en-US" sz="2000" b="1" kern="1200" dirty="0" err="1" smtClean="0">
                          <a:solidFill>
                            <a:schemeClr val="dk1"/>
                          </a:solidFill>
                          <a:latin typeface="+mn-lt"/>
                          <a:ea typeface="+mn-ea"/>
                          <a:cs typeface="+mn-cs"/>
                        </a:rPr>
                        <a:t>sumberdaya</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dalam</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penyelenggaraan</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kelas</a:t>
                      </a:r>
                      <a:r>
                        <a:rPr lang="en-US" sz="2000" kern="1200" dirty="0" smtClean="0">
                          <a:solidFill>
                            <a:schemeClr val="dk1"/>
                          </a:solidFill>
                          <a:latin typeface="+mn-lt"/>
                          <a:ea typeface="+mn-ea"/>
                          <a:cs typeface="+mn-cs"/>
                        </a:rPr>
                        <a:t> yang </a:t>
                      </a:r>
                      <a:r>
                        <a:rPr lang="en-US" sz="2000" kern="1200" dirty="0" err="1" smtClean="0">
                          <a:solidFill>
                            <a:schemeClr val="dk1"/>
                          </a:solidFill>
                          <a:latin typeface="+mn-lt"/>
                          <a:ea typeface="+mn-ea"/>
                          <a:cs typeface="+mn-cs"/>
                        </a:rPr>
                        <a:t>menjadi</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tanggung</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jawabnya</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dan</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mengevaluasi</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aktivitasnya</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secara</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komprehensif</a:t>
                      </a:r>
                      <a:r>
                        <a:rPr lang="id-ID" sz="2000" kern="1200" dirty="0" smtClean="0">
                          <a:solidFill>
                            <a:schemeClr val="dk1"/>
                          </a:solidFill>
                          <a:latin typeface="+mn-lt"/>
                          <a:ea typeface="+mn-ea"/>
                          <a:cs typeface="+mn-cs"/>
                        </a:rPr>
                        <a:t>.</a:t>
                      </a:r>
                      <a:endParaRPr lang="id-ID" sz="2000" kern="1200" dirty="0">
                        <a:solidFill>
                          <a:schemeClr val="dk1"/>
                        </a:solidFill>
                        <a:latin typeface="+mn-lt"/>
                        <a:ea typeface="+mn-ea"/>
                        <a:cs typeface="+mn-cs"/>
                      </a:endParaRPr>
                    </a:p>
                  </a:txBody>
                  <a:tcPr/>
                </a:tc>
              </a:tr>
              <a:tr h="787501">
                <a:tc vMerge="1">
                  <a:txBody>
                    <a:bodyPr/>
                    <a:lstStyle/>
                    <a:p>
                      <a:pPr algn="ctr"/>
                      <a:endParaRPr lang="id-ID" dirty="0"/>
                    </a:p>
                  </a:txBody>
                  <a:tcPr/>
                </a:tc>
                <a:tc>
                  <a:txBody>
                    <a:bodyPr/>
                    <a:lstStyle/>
                    <a:p>
                      <a:r>
                        <a:rPr lang="en-US" sz="2000" kern="1200" dirty="0" smtClean="0">
                          <a:solidFill>
                            <a:schemeClr val="dk1"/>
                          </a:solidFill>
                          <a:latin typeface="+mn-lt"/>
                          <a:ea typeface="+mn-ea"/>
                          <a:cs typeface="+mn-cs"/>
                        </a:rPr>
                        <a:t>KM2  </a:t>
                      </a:r>
                      <a:r>
                        <a:rPr lang="en-US" sz="2000" kern="1200" dirty="0" err="1" smtClean="0">
                          <a:solidFill>
                            <a:schemeClr val="dk1"/>
                          </a:solidFill>
                          <a:latin typeface="+mn-lt"/>
                          <a:ea typeface="+mn-ea"/>
                          <a:cs typeface="+mn-cs"/>
                        </a:rPr>
                        <a:t>Mampu</a:t>
                      </a:r>
                      <a:r>
                        <a:rPr lang="en-US" sz="2000" kern="1200" dirty="0" smtClean="0">
                          <a:solidFill>
                            <a:schemeClr val="dk1"/>
                          </a:solidFill>
                          <a:latin typeface="+mn-lt"/>
                          <a:ea typeface="+mn-ea"/>
                          <a:cs typeface="+mn-cs"/>
                        </a:rPr>
                        <a:t> </a:t>
                      </a:r>
                      <a:r>
                        <a:rPr lang="en-US" sz="2000" b="1" kern="1200" dirty="0" err="1" smtClean="0">
                          <a:solidFill>
                            <a:schemeClr val="dk1"/>
                          </a:solidFill>
                          <a:latin typeface="+mn-lt"/>
                          <a:ea typeface="+mn-ea"/>
                          <a:cs typeface="+mn-cs"/>
                        </a:rPr>
                        <a:t>merencanakan</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dan</a:t>
                      </a:r>
                      <a:r>
                        <a:rPr lang="en-US" sz="2000" kern="1200" dirty="0" smtClean="0">
                          <a:solidFill>
                            <a:schemeClr val="dk1"/>
                          </a:solidFill>
                          <a:latin typeface="+mn-lt"/>
                          <a:ea typeface="+mn-ea"/>
                          <a:cs typeface="+mn-cs"/>
                        </a:rPr>
                        <a:t> </a:t>
                      </a:r>
                      <a:r>
                        <a:rPr lang="en-US" sz="2000" b="1" kern="1200" dirty="0" err="1" smtClean="0">
                          <a:solidFill>
                            <a:schemeClr val="dk1"/>
                          </a:solidFill>
                          <a:latin typeface="+mn-lt"/>
                          <a:ea typeface="+mn-ea"/>
                          <a:cs typeface="+mn-cs"/>
                        </a:rPr>
                        <a:t>mengelola</a:t>
                      </a:r>
                      <a:r>
                        <a:rPr lang="en-US" sz="2000" kern="1200" dirty="0" smtClean="0">
                          <a:solidFill>
                            <a:schemeClr val="dk1"/>
                          </a:solidFill>
                          <a:latin typeface="+mn-lt"/>
                          <a:ea typeface="+mn-ea"/>
                          <a:cs typeface="+mn-cs"/>
                        </a:rPr>
                        <a:t> </a:t>
                      </a:r>
                      <a:r>
                        <a:rPr lang="en-US" sz="2000" b="1" kern="1200" dirty="0" err="1" smtClean="0">
                          <a:solidFill>
                            <a:schemeClr val="dk1"/>
                          </a:solidFill>
                          <a:latin typeface="+mn-lt"/>
                          <a:ea typeface="+mn-ea"/>
                          <a:cs typeface="+mn-cs"/>
                        </a:rPr>
                        <a:t>sumberdaya</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dalam</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penyelenggaraan</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sekolah</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dan</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lembaga</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pendidikan</a:t>
                      </a:r>
                      <a:r>
                        <a:rPr lang="en-US" sz="2000" kern="1200" dirty="0" smtClean="0">
                          <a:solidFill>
                            <a:schemeClr val="dk1"/>
                          </a:solidFill>
                          <a:latin typeface="+mn-lt"/>
                          <a:ea typeface="+mn-ea"/>
                          <a:cs typeface="+mn-cs"/>
                        </a:rPr>
                        <a:t> yang </a:t>
                      </a:r>
                      <a:r>
                        <a:rPr lang="en-US" sz="2000" kern="1200" dirty="0" err="1" smtClean="0">
                          <a:solidFill>
                            <a:schemeClr val="dk1"/>
                          </a:solidFill>
                          <a:latin typeface="+mn-lt"/>
                          <a:ea typeface="+mn-ea"/>
                          <a:cs typeface="+mn-cs"/>
                        </a:rPr>
                        <a:t>dipercayakan</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kepadanya</a:t>
                      </a:r>
                      <a:r>
                        <a:rPr lang="id-ID" sz="2000" kern="1200" dirty="0" smtClean="0">
                          <a:solidFill>
                            <a:schemeClr val="dk1"/>
                          </a:solidFill>
                          <a:latin typeface="+mn-lt"/>
                          <a:ea typeface="+mn-ea"/>
                          <a:cs typeface="+mn-cs"/>
                        </a:rPr>
                        <a:t> dengan penuh tanggungjawab. </a:t>
                      </a:r>
                      <a:endParaRPr lang="id-ID" sz="2000" kern="1200" dirty="0">
                        <a:solidFill>
                          <a:schemeClr val="dk1"/>
                        </a:solidFill>
                        <a:latin typeface="+mn-lt"/>
                        <a:ea typeface="+mn-ea"/>
                        <a:cs typeface="+mn-cs"/>
                      </a:endParaRPr>
                    </a:p>
                  </a:txBody>
                  <a:tcPr/>
                </a:tc>
              </a:tr>
              <a:tr h="604361">
                <a:tc vMerge="1">
                  <a:txBody>
                    <a:bodyPr/>
                    <a:lstStyle/>
                    <a:p>
                      <a:pPr algn="ctr"/>
                      <a:endParaRPr lang="id-ID" dirty="0"/>
                    </a:p>
                  </a:txBody>
                  <a:tcPr/>
                </a:tc>
                <a:tc>
                  <a:txBody>
                    <a:bodyPr/>
                    <a:lstStyle/>
                    <a:p>
                      <a:r>
                        <a:rPr lang="en-US" sz="2000" kern="1200" dirty="0" smtClean="0">
                          <a:solidFill>
                            <a:schemeClr val="dk1"/>
                          </a:solidFill>
                          <a:latin typeface="+mn-lt"/>
                          <a:ea typeface="+mn-ea"/>
                          <a:cs typeface="+mn-cs"/>
                        </a:rPr>
                        <a:t>KM3 </a:t>
                      </a:r>
                      <a:r>
                        <a:rPr lang="en-US" sz="2000" kern="1200" dirty="0" err="1" smtClean="0">
                          <a:solidFill>
                            <a:schemeClr val="dk1"/>
                          </a:solidFill>
                          <a:latin typeface="+mn-lt"/>
                          <a:ea typeface="+mn-ea"/>
                          <a:cs typeface="+mn-cs"/>
                        </a:rPr>
                        <a:t>Mampu</a:t>
                      </a:r>
                      <a:r>
                        <a:rPr lang="en-US" sz="2000" kern="1200" dirty="0" smtClean="0">
                          <a:solidFill>
                            <a:schemeClr val="dk1"/>
                          </a:solidFill>
                          <a:latin typeface="+mn-lt"/>
                          <a:ea typeface="+mn-ea"/>
                          <a:cs typeface="+mn-cs"/>
                        </a:rPr>
                        <a:t> </a:t>
                      </a:r>
                      <a:r>
                        <a:rPr lang="en-US" sz="2000" b="1" kern="1200" dirty="0" err="1" smtClean="0">
                          <a:solidFill>
                            <a:schemeClr val="dk1"/>
                          </a:solidFill>
                          <a:latin typeface="+mn-lt"/>
                          <a:ea typeface="+mn-ea"/>
                          <a:cs typeface="+mn-cs"/>
                        </a:rPr>
                        <a:t>mengambil</a:t>
                      </a:r>
                      <a:r>
                        <a:rPr lang="en-US" sz="2000" b="1" kern="1200" dirty="0" smtClean="0">
                          <a:solidFill>
                            <a:schemeClr val="dk1"/>
                          </a:solidFill>
                          <a:latin typeface="+mn-lt"/>
                          <a:ea typeface="+mn-ea"/>
                          <a:cs typeface="+mn-cs"/>
                        </a:rPr>
                        <a:t> </a:t>
                      </a:r>
                      <a:r>
                        <a:rPr lang="en-US" sz="2000" b="1" kern="1200" dirty="0" err="1" smtClean="0">
                          <a:solidFill>
                            <a:schemeClr val="dk1"/>
                          </a:solidFill>
                          <a:latin typeface="+mn-lt"/>
                          <a:ea typeface="+mn-ea"/>
                          <a:cs typeface="+mn-cs"/>
                        </a:rPr>
                        <a:t>keputusan</a:t>
                      </a:r>
                      <a:r>
                        <a:rPr lang="en-US" sz="2000" b="1" kern="1200" dirty="0" smtClean="0">
                          <a:solidFill>
                            <a:schemeClr val="dk1"/>
                          </a:solidFill>
                          <a:latin typeface="+mn-lt"/>
                          <a:ea typeface="+mn-ea"/>
                          <a:cs typeface="+mn-cs"/>
                        </a:rPr>
                        <a:t> yang </a:t>
                      </a:r>
                      <a:r>
                        <a:rPr lang="en-US" sz="2000" b="1" kern="1200" dirty="0" err="1" smtClean="0">
                          <a:solidFill>
                            <a:schemeClr val="dk1"/>
                          </a:solidFill>
                          <a:latin typeface="+mn-lt"/>
                          <a:ea typeface="+mn-ea"/>
                          <a:cs typeface="+mn-cs"/>
                        </a:rPr>
                        <a:t>tepat</a:t>
                      </a:r>
                      <a:r>
                        <a:rPr lang="en-US" sz="2000" kern="1200" dirty="0" smtClean="0">
                          <a:solidFill>
                            <a:schemeClr val="dk1"/>
                          </a:solidFill>
                          <a:latin typeface="+mn-lt"/>
                          <a:ea typeface="+mn-ea"/>
                          <a:cs typeface="+mn-cs"/>
                        </a:rPr>
                        <a:t> </a:t>
                      </a:r>
                      <a:r>
                        <a:rPr lang="en-US" sz="2000" b="1" kern="1200" dirty="0" err="1" smtClean="0">
                          <a:solidFill>
                            <a:schemeClr val="dk1"/>
                          </a:solidFill>
                          <a:latin typeface="+mn-lt"/>
                          <a:ea typeface="+mn-ea"/>
                          <a:cs typeface="+mn-cs"/>
                        </a:rPr>
                        <a:t>berdasarkan</a:t>
                      </a:r>
                      <a:r>
                        <a:rPr lang="en-US" sz="2000" b="1" kern="1200" dirty="0" smtClean="0">
                          <a:solidFill>
                            <a:schemeClr val="dk1"/>
                          </a:solidFill>
                          <a:latin typeface="+mn-lt"/>
                          <a:ea typeface="+mn-ea"/>
                          <a:cs typeface="+mn-cs"/>
                        </a:rPr>
                        <a:t> </a:t>
                      </a:r>
                      <a:r>
                        <a:rPr lang="en-US" sz="2000" b="1" kern="1200" dirty="0" err="1" smtClean="0">
                          <a:solidFill>
                            <a:schemeClr val="dk1"/>
                          </a:solidFill>
                          <a:latin typeface="+mn-lt"/>
                          <a:ea typeface="+mn-ea"/>
                          <a:cs typeface="+mn-cs"/>
                        </a:rPr>
                        <a:t>informasi</a:t>
                      </a:r>
                      <a:r>
                        <a:rPr lang="en-US" sz="2000" b="1" kern="1200" dirty="0" smtClean="0">
                          <a:solidFill>
                            <a:schemeClr val="dk1"/>
                          </a:solidFill>
                          <a:latin typeface="+mn-lt"/>
                          <a:ea typeface="+mn-ea"/>
                          <a:cs typeface="+mn-cs"/>
                        </a:rPr>
                        <a:t> </a:t>
                      </a:r>
                      <a:r>
                        <a:rPr lang="en-US" sz="2000" b="1" kern="1200" dirty="0" err="1" smtClean="0">
                          <a:solidFill>
                            <a:schemeClr val="dk1"/>
                          </a:solidFill>
                          <a:latin typeface="+mn-lt"/>
                          <a:ea typeface="+mn-ea"/>
                          <a:cs typeface="+mn-cs"/>
                        </a:rPr>
                        <a:t>dan</a:t>
                      </a:r>
                      <a:r>
                        <a:rPr lang="en-US" sz="2000" b="1" kern="1200" dirty="0" smtClean="0">
                          <a:solidFill>
                            <a:schemeClr val="dk1"/>
                          </a:solidFill>
                          <a:latin typeface="+mn-lt"/>
                          <a:ea typeface="+mn-ea"/>
                          <a:cs typeface="+mn-cs"/>
                        </a:rPr>
                        <a:t> data</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dalam</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penyelenggaraan</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pendidikan</a:t>
                      </a:r>
                      <a:r>
                        <a:rPr lang="en-US" sz="2000" kern="1200" dirty="0" smtClean="0">
                          <a:solidFill>
                            <a:schemeClr val="dk1"/>
                          </a:solidFill>
                          <a:latin typeface="+mn-lt"/>
                          <a:ea typeface="+mn-ea"/>
                          <a:cs typeface="+mn-cs"/>
                        </a:rPr>
                        <a:t> yang </a:t>
                      </a:r>
                      <a:r>
                        <a:rPr lang="en-US" sz="2000" kern="1200" dirty="0" err="1" smtClean="0">
                          <a:solidFill>
                            <a:schemeClr val="dk1"/>
                          </a:solidFill>
                          <a:latin typeface="+mn-lt"/>
                          <a:ea typeface="+mn-ea"/>
                          <a:cs typeface="+mn-cs"/>
                        </a:rPr>
                        <a:t>relevan</a:t>
                      </a:r>
                      <a:r>
                        <a:rPr lang="id-ID" sz="2000" kern="1200" dirty="0" smtClean="0">
                          <a:solidFill>
                            <a:schemeClr val="dk1"/>
                          </a:solidFill>
                          <a:latin typeface="+mn-lt"/>
                          <a:ea typeface="+mn-ea"/>
                          <a:cs typeface="+mn-cs"/>
                        </a:rPr>
                        <a:t>.</a:t>
                      </a:r>
                      <a:endParaRPr lang="id-ID" sz="2000" kern="1200" dirty="0">
                        <a:solidFill>
                          <a:schemeClr val="dk1"/>
                        </a:solidFill>
                        <a:latin typeface="+mn-lt"/>
                        <a:ea typeface="+mn-ea"/>
                        <a:cs typeface="+mn-cs"/>
                      </a:endParaRPr>
                    </a:p>
                  </a:txBody>
                  <a:tcPr/>
                </a:tc>
              </a:tr>
              <a:tr h="821683">
                <a:tc vMerge="1">
                  <a:txBody>
                    <a:bodyPr/>
                    <a:lstStyle/>
                    <a:p>
                      <a:pPr algn="ctr"/>
                      <a:endParaRPr lang="id-ID" dirty="0"/>
                    </a:p>
                  </a:txBody>
                  <a:tcPr/>
                </a:tc>
                <a:tc>
                  <a:txBody>
                    <a:bodyPr/>
                    <a:lstStyle/>
                    <a:p>
                      <a:r>
                        <a:rPr lang="id-ID" sz="2000" kern="1200" dirty="0" smtClean="0">
                          <a:solidFill>
                            <a:schemeClr val="dk1"/>
                          </a:solidFill>
                          <a:latin typeface="+mn-lt"/>
                          <a:ea typeface="+mn-ea"/>
                          <a:cs typeface="+mn-cs"/>
                        </a:rPr>
                        <a:t>KM4 Mampu mengkaji data dan informasi untuk </a:t>
                      </a:r>
                      <a:r>
                        <a:rPr lang="en-US" sz="2000" b="1" kern="1200" dirty="0" smtClean="0">
                          <a:solidFill>
                            <a:schemeClr val="dk1"/>
                          </a:solidFill>
                          <a:latin typeface="+mn-lt"/>
                          <a:ea typeface="+mn-ea"/>
                          <a:cs typeface="+mn-cs"/>
                        </a:rPr>
                        <a:t>men</a:t>
                      </a:r>
                      <a:r>
                        <a:rPr lang="id-ID" sz="2000" b="1" kern="1200" dirty="0" smtClean="0">
                          <a:solidFill>
                            <a:schemeClr val="dk1"/>
                          </a:solidFill>
                          <a:latin typeface="+mn-lt"/>
                          <a:ea typeface="+mn-ea"/>
                          <a:cs typeface="+mn-cs"/>
                        </a:rPr>
                        <a:t>entukan</a:t>
                      </a:r>
                      <a:r>
                        <a:rPr lang="en-US" sz="2000" b="1" kern="1200" dirty="0" smtClean="0">
                          <a:solidFill>
                            <a:schemeClr val="dk1"/>
                          </a:solidFill>
                          <a:latin typeface="+mn-lt"/>
                          <a:ea typeface="+mn-ea"/>
                          <a:cs typeface="+mn-cs"/>
                        </a:rPr>
                        <a:t> </a:t>
                      </a:r>
                      <a:r>
                        <a:rPr lang="en-US" sz="2000" b="1" kern="1200" dirty="0" err="1" smtClean="0">
                          <a:solidFill>
                            <a:schemeClr val="dk1"/>
                          </a:solidFill>
                          <a:latin typeface="+mn-lt"/>
                          <a:ea typeface="+mn-ea"/>
                          <a:cs typeface="+mn-cs"/>
                        </a:rPr>
                        <a:t>pilihan</a:t>
                      </a:r>
                      <a:r>
                        <a:rPr lang="en-US" sz="2000" b="1" kern="1200" dirty="0" smtClean="0">
                          <a:solidFill>
                            <a:schemeClr val="dk1"/>
                          </a:solidFill>
                          <a:latin typeface="+mn-lt"/>
                          <a:ea typeface="+mn-ea"/>
                          <a:cs typeface="+mn-cs"/>
                        </a:rPr>
                        <a:t> </a:t>
                      </a:r>
                      <a:r>
                        <a:rPr lang="en-US" sz="2000" b="1" kern="1200" dirty="0" err="1" smtClean="0">
                          <a:solidFill>
                            <a:schemeClr val="dk1"/>
                          </a:solidFill>
                          <a:latin typeface="+mn-lt"/>
                          <a:ea typeface="+mn-ea"/>
                          <a:cs typeface="+mn-cs"/>
                        </a:rPr>
                        <a:t>terbaik</a:t>
                      </a:r>
                      <a:r>
                        <a:rPr lang="en-US" sz="2000" b="1" kern="1200" dirty="0" smtClean="0">
                          <a:solidFill>
                            <a:schemeClr val="dk1"/>
                          </a:solidFill>
                          <a:latin typeface="+mn-lt"/>
                          <a:ea typeface="+mn-ea"/>
                          <a:cs typeface="+mn-cs"/>
                        </a:rPr>
                        <a:t> </a:t>
                      </a:r>
                      <a:r>
                        <a:rPr lang="en-US" sz="2000" b="1" kern="1200" dirty="0" err="1" smtClean="0">
                          <a:solidFill>
                            <a:schemeClr val="dk1"/>
                          </a:solidFill>
                          <a:latin typeface="+mn-lt"/>
                          <a:ea typeface="+mn-ea"/>
                          <a:cs typeface="+mn-cs"/>
                        </a:rPr>
                        <a:t>dari</a:t>
                      </a:r>
                      <a:r>
                        <a:rPr lang="en-US" sz="2000" b="1" kern="1200" dirty="0" smtClean="0">
                          <a:solidFill>
                            <a:schemeClr val="dk1"/>
                          </a:solidFill>
                          <a:latin typeface="+mn-lt"/>
                          <a:ea typeface="+mn-ea"/>
                          <a:cs typeface="+mn-cs"/>
                        </a:rPr>
                        <a:t> </a:t>
                      </a:r>
                      <a:r>
                        <a:rPr lang="en-US" sz="2000" b="1" kern="1200" dirty="0" err="1" smtClean="0">
                          <a:solidFill>
                            <a:schemeClr val="dk1"/>
                          </a:solidFill>
                          <a:latin typeface="+mn-lt"/>
                          <a:ea typeface="+mn-ea"/>
                          <a:cs typeface="+mn-cs"/>
                        </a:rPr>
                        <a:t>solusi</a:t>
                      </a:r>
                      <a:r>
                        <a:rPr lang="en-US" sz="2000" kern="1200" dirty="0" smtClean="0">
                          <a:solidFill>
                            <a:schemeClr val="dk1"/>
                          </a:solidFill>
                          <a:latin typeface="+mn-lt"/>
                          <a:ea typeface="+mn-ea"/>
                          <a:cs typeface="+mn-cs"/>
                        </a:rPr>
                        <a:t> yang </a:t>
                      </a:r>
                      <a:r>
                        <a:rPr lang="en-US" sz="2000" kern="1200" dirty="0" err="1" smtClean="0">
                          <a:solidFill>
                            <a:schemeClr val="dk1"/>
                          </a:solidFill>
                          <a:latin typeface="+mn-lt"/>
                          <a:ea typeface="+mn-ea"/>
                          <a:cs typeface="+mn-cs"/>
                        </a:rPr>
                        <a:t>telah</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ada</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di</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bidang</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pendidikan</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secara</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mandiri</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dan</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kelompok</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sebagai</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dasar</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pengambilan</a:t>
                      </a:r>
                      <a:r>
                        <a:rPr lang="en-US" sz="2000" kern="1200" dirty="0" smtClean="0">
                          <a:solidFill>
                            <a:schemeClr val="dk1"/>
                          </a:solidFill>
                          <a:latin typeface="+mn-lt"/>
                          <a:ea typeface="+mn-ea"/>
                          <a:cs typeface="+mn-cs"/>
                        </a:rPr>
                        <a:t> </a:t>
                      </a:r>
                      <a:r>
                        <a:rPr lang="en-US" sz="2000" kern="1200" dirty="0" err="1" smtClean="0">
                          <a:solidFill>
                            <a:schemeClr val="dk1"/>
                          </a:solidFill>
                          <a:latin typeface="+mn-lt"/>
                          <a:ea typeface="+mn-ea"/>
                          <a:cs typeface="+mn-cs"/>
                        </a:rPr>
                        <a:t>keputusan</a:t>
                      </a:r>
                      <a:r>
                        <a:rPr lang="id-ID" sz="2000" kern="1200" dirty="0" smtClean="0">
                          <a:solidFill>
                            <a:schemeClr val="dk1"/>
                          </a:solidFill>
                          <a:latin typeface="+mn-lt"/>
                          <a:ea typeface="+mn-ea"/>
                          <a:cs typeface="+mn-cs"/>
                        </a:rPr>
                        <a:t>.</a:t>
                      </a:r>
                      <a:endParaRPr lang="id-ID" sz="20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20207897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686800" cy="838200"/>
          </a:xfrm>
        </p:spPr>
        <p:txBody>
          <a:bodyPr>
            <a:normAutofit/>
          </a:bodyPr>
          <a:lstStyle/>
          <a:p>
            <a:r>
              <a:rPr lang="en-US" sz="2800" dirty="0" smtClean="0"/>
              <a:t>Tim </a:t>
            </a:r>
            <a:r>
              <a:rPr lang="en-US" sz="2800" dirty="0" err="1" smtClean="0"/>
              <a:t>kurikulum</a:t>
            </a:r>
            <a:r>
              <a:rPr lang="en-US" sz="2800" dirty="0" smtClean="0"/>
              <a:t> Prodi s-1 </a:t>
            </a:r>
            <a:r>
              <a:rPr lang="en-US" sz="2800" dirty="0" err="1" smtClean="0"/>
              <a:t>matematika</a:t>
            </a:r>
            <a:r>
              <a:rPr lang="en-US" sz="2800" dirty="0" smtClean="0"/>
              <a:t> (2014)</a:t>
            </a:r>
            <a:endParaRPr lang="en-US" sz="2800" dirty="0"/>
          </a:p>
        </p:txBody>
      </p:sp>
      <p:sp>
        <p:nvSpPr>
          <p:cNvPr id="3" name="Content Placeholder 2"/>
          <p:cNvSpPr>
            <a:spLocks noGrp="1"/>
          </p:cNvSpPr>
          <p:nvPr>
            <p:ph idx="1"/>
          </p:nvPr>
        </p:nvSpPr>
        <p:spPr/>
        <p:txBody>
          <a:bodyPr>
            <a:normAutofit fontScale="55000" lnSpcReduction="20000"/>
          </a:bodyPr>
          <a:lstStyle/>
          <a:p>
            <a:pPr lvl="0"/>
            <a:r>
              <a:rPr lang="en-AU" b="1" dirty="0" err="1"/>
              <a:t>Prof.</a:t>
            </a:r>
            <a:r>
              <a:rPr lang="en-AU" b="1" dirty="0"/>
              <a:t> </a:t>
            </a:r>
            <a:r>
              <a:rPr lang="en-AU" b="1" dirty="0" err="1" smtClean="0"/>
              <a:t>Dr.</a:t>
            </a:r>
            <a:r>
              <a:rPr lang="en-AU" b="1" dirty="0" smtClean="0"/>
              <a:t> </a:t>
            </a:r>
            <a:r>
              <a:rPr lang="en-AU" b="1" dirty="0" err="1" smtClean="0"/>
              <a:t>Basuki</a:t>
            </a:r>
            <a:r>
              <a:rPr lang="en-AU" b="1" dirty="0" smtClean="0"/>
              <a:t> </a:t>
            </a:r>
            <a:r>
              <a:rPr lang="en-AU" b="1" dirty="0" err="1"/>
              <a:t>Widodo</a:t>
            </a:r>
            <a:r>
              <a:rPr lang="en-AU" b="1" dirty="0"/>
              <a:t> (ITS)---</a:t>
            </a:r>
            <a:r>
              <a:rPr lang="en-AU" b="1" dirty="0" err="1"/>
              <a:t>Koordinator</a:t>
            </a:r>
            <a:endParaRPr lang="en-ID" dirty="0"/>
          </a:p>
          <a:p>
            <a:pPr lvl="0"/>
            <a:r>
              <a:rPr lang="en-AU" b="1" dirty="0" err="1"/>
              <a:t>Prof.</a:t>
            </a:r>
            <a:r>
              <a:rPr lang="en-AU" b="1" dirty="0"/>
              <a:t> </a:t>
            </a:r>
            <a:r>
              <a:rPr lang="en-AU" b="1" dirty="0" err="1"/>
              <a:t>Dr.</a:t>
            </a:r>
            <a:r>
              <a:rPr lang="en-AU" b="1" dirty="0"/>
              <a:t> Sri </a:t>
            </a:r>
            <a:r>
              <a:rPr lang="en-AU" b="1" dirty="0" err="1"/>
              <a:t>Wahyuni</a:t>
            </a:r>
            <a:r>
              <a:rPr lang="en-AU" b="1" dirty="0"/>
              <a:t> (UGM)</a:t>
            </a:r>
            <a:endParaRPr lang="en-ID" dirty="0"/>
          </a:p>
          <a:p>
            <a:pPr lvl="0"/>
            <a:r>
              <a:rPr lang="en-AU" b="1" dirty="0" err="1"/>
              <a:t>Prof.</a:t>
            </a:r>
            <a:r>
              <a:rPr lang="en-AU" b="1" dirty="0"/>
              <a:t> </a:t>
            </a:r>
            <a:r>
              <a:rPr lang="en-AU" b="1" dirty="0" err="1"/>
              <a:t>Edy</a:t>
            </a:r>
            <a:r>
              <a:rPr lang="en-AU" b="1" dirty="0"/>
              <a:t> Tri </a:t>
            </a:r>
            <a:r>
              <a:rPr lang="en-AU" b="1" dirty="0" err="1"/>
              <a:t>Baskoro</a:t>
            </a:r>
            <a:r>
              <a:rPr lang="en-AU" b="1" dirty="0"/>
              <a:t> (ITB)</a:t>
            </a:r>
            <a:endParaRPr lang="en-ID" dirty="0"/>
          </a:p>
          <a:p>
            <a:pPr lvl="0"/>
            <a:r>
              <a:rPr lang="en-AU" b="1" dirty="0" err="1"/>
              <a:t>Prof.</a:t>
            </a:r>
            <a:r>
              <a:rPr lang="en-AU" b="1" dirty="0"/>
              <a:t> Hendra </a:t>
            </a:r>
            <a:r>
              <a:rPr lang="en-AU" b="1" dirty="0" err="1"/>
              <a:t>Gunawan</a:t>
            </a:r>
            <a:r>
              <a:rPr lang="en-AU" b="1" dirty="0"/>
              <a:t>, Ph.D. (ITB)</a:t>
            </a:r>
            <a:endParaRPr lang="en-ID" dirty="0"/>
          </a:p>
          <a:p>
            <a:pPr lvl="0"/>
            <a:r>
              <a:rPr lang="en-AU" b="1" dirty="0" err="1"/>
              <a:t>Prof.</a:t>
            </a:r>
            <a:r>
              <a:rPr lang="en-AU" b="1" dirty="0"/>
              <a:t> </a:t>
            </a:r>
            <a:r>
              <a:rPr lang="en-AU" b="1" dirty="0" err="1" smtClean="0"/>
              <a:t>Dr.</a:t>
            </a:r>
            <a:r>
              <a:rPr lang="en-AU" b="1" dirty="0" smtClean="0"/>
              <a:t> </a:t>
            </a:r>
            <a:r>
              <a:rPr lang="en-AU" b="1" dirty="0" err="1" smtClean="0"/>
              <a:t>Agus</a:t>
            </a:r>
            <a:r>
              <a:rPr lang="en-AU" b="1" dirty="0" smtClean="0"/>
              <a:t> </a:t>
            </a:r>
            <a:r>
              <a:rPr lang="en-AU" b="1" dirty="0" err="1"/>
              <a:t>Suryanto</a:t>
            </a:r>
            <a:r>
              <a:rPr lang="en-AU" b="1" dirty="0"/>
              <a:t> (UB)</a:t>
            </a:r>
            <a:endParaRPr lang="en-ID" dirty="0"/>
          </a:p>
          <a:p>
            <a:pPr lvl="0"/>
            <a:r>
              <a:rPr lang="en-AU" b="1" dirty="0" err="1"/>
              <a:t>Prof.</a:t>
            </a:r>
            <a:r>
              <a:rPr lang="en-AU" b="1" dirty="0"/>
              <a:t> </a:t>
            </a:r>
            <a:r>
              <a:rPr lang="en-AU" b="1" dirty="0" err="1" smtClean="0"/>
              <a:t>Dr.</a:t>
            </a:r>
            <a:r>
              <a:rPr lang="en-AU" b="1" dirty="0" smtClean="0"/>
              <a:t> Edi </a:t>
            </a:r>
            <a:r>
              <a:rPr lang="en-AU" b="1" dirty="0" err="1"/>
              <a:t>Cahyono</a:t>
            </a:r>
            <a:r>
              <a:rPr lang="en-AU" b="1" dirty="0"/>
              <a:t> (UHO)</a:t>
            </a:r>
            <a:endParaRPr lang="en-ID" dirty="0"/>
          </a:p>
          <a:p>
            <a:pPr lvl="0"/>
            <a:r>
              <a:rPr lang="en-AU" b="1" dirty="0" err="1"/>
              <a:t>Prof.</a:t>
            </a:r>
            <a:r>
              <a:rPr lang="en-AU" b="1" dirty="0"/>
              <a:t> </a:t>
            </a:r>
            <a:r>
              <a:rPr lang="en-AU" b="1" dirty="0" err="1"/>
              <a:t>Dr.</a:t>
            </a:r>
            <a:r>
              <a:rPr lang="en-AU" b="1" dirty="0"/>
              <a:t> </a:t>
            </a:r>
            <a:r>
              <a:rPr lang="en-AU" b="1" dirty="0" err="1"/>
              <a:t>Syafrizal</a:t>
            </a:r>
            <a:r>
              <a:rPr lang="en-AU" b="1" dirty="0"/>
              <a:t> (</a:t>
            </a:r>
            <a:r>
              <a:rPr lang="en-AU" b="1" dirty="0" err="1"/>
              <a:t>Unand</a:t>
            </a:r>
            <a:r>
              <a:rPr lang="en-AU" b="1" dirty="0"/>
              <a:t>)</a:t>
            </a:r>
            <a:endParaRPr lang="en-ID" dirty="0"/>
          </a:p>
          <a:p>
            <a:pPr lvl="0"/>
            <a:r>
              <a:rPr lang="en-AU" b="1" dirty="0" err="1"/>
              <a:t>Dr.</a:t>
            </a:r>
            <a:r>
              <a:rPr lang="en-AU" b="1" dirty="0"/>
              <a:t> Kiki  A. </a:t>
            </a:r>
            <a:r>
              <a:rPr lang="en-AU" b="1" dirty="0" err="1"/>
              <a:t>Sugeng</a:t>
            </a:r>
            <a:r>
              <a:rPr lang="en-AU" b="1" dirty="0"/>
              <a:t> (UI)</a:t>
            </a:r>
            <a:endParaRPr lang="en-ID" dirty="0"/>
          </a:p>
          <a:p>
            <a:pPr lvl="0"/>
            <a:r>
              <a:rPr lang="en-AU" b="1" dirty="0" err="1"/>
              <a:t>Dr.</a:t>
            </a:r>
            <a:r>
              <a:rPr lang="en-AU" b="1" dirty="0"/>
              <a:t> </a:t>
            </a:r>
            <a:r>
              <a:rPr lang="en-AU" b="1" dirty="0" err="1"/>
              <a:t>Janson</a:t>
            </a:r>
            <a:r>
              <a:rPr lang="en-AU" b="1" dirty="0"/>
              <a:t> </a:t>
            </a:r>
            <a:r>
              <a:rPr lang="en-AU" b="1" dirty="0" err="1"/>
              <a:t>Naiborhu</a:t>
            </a:r>
            <a:r>
              <a:rPr lang="en-AU" b="1" dirty="0"/>
              <a:t> (ITB)</a:t>
            </a:r>
            <a:endParaRPr lang="en-ID" dirty="0"/>
          </a:p>
          <a:p>
            <a:pPr lvl="0"/>
            <a:r>
              <a:rPr lang="en-AU" b="1" dirty="0" err="1"/>
              <a:t>Dr.</a:t>
            </a:r>
            <a:r>
              <a:rPr lang="en-AU" b="1" dirty="0"/>
              <a:t> </a:t>
            </a:r>
            <a:r>
              <a:rPr lang="en-AU" b="1" dirty="0" err="1"/>
              <a:t>Agus</a:t>
            </a:r>
            <a:r>
              <a:rPr lang="en-AU" b="1" dirty="0"/>
              <a:t> </a:t>
            </a:r>
            <a:r>
              <a:rPr lang="en-AU" b="1" dirty="0" err="1"/>
              <a:t>Yodi</a:t>
            </a:r>
            <a:r>
              <a:rPr lang="en-AU" b="1" dirty="0"/>
              <a:t> </a:t>
            </a:r>
            <a:r>
              <a:rPr lang="en-AU" b="1" dirty="0" err="1"/>
              <a:t>Gunawan</a:t>
            </a:r>
            <a:r>
              <a:rPr lang="en-AU" b="1" dirty="0"/>
              <a:t> (ITB)</a:t>
            </a:r>
            <a:endParaRPr lang="en-ID" dirty="0"/>
          </a:p>
          <a:p>
            <a:pPr lvl="0"/>
            <a:r>
              <a:rPr lang="en-AU" b="1" dirty="0" err="1"/>
              <a:t>Dr.</a:t>
            </a:r>
            <a:r>
              <a:rPr lang="en-AU" b="1" dirty="0"/>
              <a:t> Ch. </a:t>
            </a:r>
            <a:r>
              <a:rPr lang="en-AU" b="1" dirty="0" err="1"/>
              <a:t>Rini</a:t>
            </a:r>
            <a:r>
              <a:rPr lang="en-AU" b="1" dirty="0"/>
              <a:t> </a:t>
            </a:r>
            <a:r>
              <a:rPr lang="en-AU" b="1" dirty="0" err="1"/>
              <a:t>Indrati</a:t>
            </a:r>
            <a:r>
              <a:rPr lang="en-AU" b="1" dirty="0"/>
              <a:t> (UGM)</a:t>
            </a:r>
            <a:endParaRPr lang="en-ID" dirty="0"/>
          </a:p>
          <a:p>
            <a:pPr lvl="0"/>
            <a:r>
              <a:rPr lang="en-AU" b="1" dirty="0" err="1"/>
              <a:t>Dr.</a:t>
            </a:r>
            <a:r>
              <a:rPr lang="en-AU" b="1" dirty="0"/>
              <a:t> Marwan </a:t>
            </a:r>
            <a:r>
              <a:rPr lang="en-AU" b="1" dirty="0" err="1"/>
              <a:t>Ramli</a:t>
            </a:r>
            <a:r>
              <a:rPr lang="en-AU" b="1" dirty="0"/>
              <a:t> (</a:t>
            </a:r>
            <a:r>
              <a:rPr lang="en-AU" b="1" dirty="0" err="1"/>
              <a:t>Unsyiah</a:t>
            </a:r>
            <a:r>
              <a:rPr lang="en-AU" b="1" dirty="0"/>
              <a:t>)</a:t>
            </a:r>
            <a:endParaRPr lang="en-ID" dirty="0"/>
          </a:p>
          <a:p>
            <a:pPr lvl="0"/>
            <a:r>
              <a:rPr lang="en-AU" b="1" dirty="0" err="1"/>
              <a:t>Dr.</a:t>
            </a:r>
            <a:r>
              <a:rPr lang="en-AU" b="1" dirty="0"/>
              <a:t> </a:t>
            </a:r>
            <a:r>
              <a:rPr lang="en-AU" b="1" dirty="0" err="1"/>
              <a:t>Hasmawati</a:t>
            </a:r>
            <a:r>
              <a:rPr lang="en-AU" b="1" dirty="0"/>
              <a:t> Bashir  (</a:t>
            </a:r>
            <a:r>
              <a:rPr lang="en-AU" b="1" dirty="0" err="1"/>
              <a:t>Unhas</a:t>
            </a:r>
            <a:r>
              <a:rPr lang="en-AU" b="1" dirty="0"/>
              <a:t>)</a:t>
            </a:r>
            <a:endParaRPr lang="en-ID" dirty="0"/>
          </a:p>
          <a:p>
            <a:pPr lvl="0"/>
            <a:r>
              <a:rPr lang="en-AU" b="1" dirty="0" err="1"/>
              <a:t>Dr.</a:t>
            </a:r>
            <a:r>
              <a:rPr lang="en-AU" b="1" dirty="0"/>
              <a:t> Ali </a:t>
            </a:r>
            <a:r>
              <a:rPr lang="en-AU" b="1" dirty="0" err="1"/>
              <a:t>Kusnanto</a:t>
            </a:r>
            <a:r>
              <a:rPr lang="en-AU" b="1" dirty="0"/>
              <a:t> (IPB)</a:t>
            </a:r>
            <a:endParaRPr lang="en-ID" dirty="0"/>
          </a:p>
          <a:p>
            <a:pPr lvl="0"/>
            <a:r>
              <a:rPr lang="en-AU" b="1" dirty="0" err="1"/>
              <a:t>Dr.</a:t>
            </a:r>
            <a:r>
              <a:rPr lang="en-AU" b="1" dirty="0"/>
              <a:t> </a:t>
            </a:r>
            <a:r>
              <a:rPr lang="en-AU" b="1" dirty="0" err="1"/>
              <a:t>Diah</a:t>
            </a:r>
            <a:r>
              <a:rPr lang="en-AU" b="1" dirty="0"/>
              <a:t> </a:t>
            </a:r>
            <a:r>
              <a:rPr lang="en-AU" b="1" dirty="0" err="1"/>
              <a:t>Chaerani</a:t>
            </a:r>
            <a:r>
              <a:rPr lang="en-AU" b="1" dirty="0"/>
              <a:t> (</a:t>
            </a:r>
            <a:r>
              <a:rPr lang="en-AU" b="1" dirty="0" err="1"/>
              <a:t>Unpad</a:t>
            </a:r>
            <a:r>
              <a:rPr lang="en-AU" b="1" dirty="0"/>
              <a:t>)</a:t>
            </a:r>
            <a:endParaRPr lang="en-ID" dirty="0"/>
          </a:p>
          <a:p>
            <a:endParaRPr lang="en-US" dirty="0"/>
          </a:p>
        </p:txBody>
      </p:sp>
    </p:spTree>
    <p:extLst>
      <p:ext uri="{BB962C8B-B14F-4D97-AF65-F5344CB8AC3E}">
        <p14:creationId xmlns:p14="http://schemas.microsoft.com/office/powerpoint/2010/main" val="122958314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686800" cy="838200"/>
          </a:xfrm>
        </p:spPr>
        <p:txBody>
          <a:bodyPr>
            <a:normAutofit/>
          </a:bodyPr>
          <a:lstStyle/>
          <a:p>
            <a:r>
              <a:rPr lang="id-ID" sz="2000" dirty="0" smtClean="0"/>
              <a:t>KURIKULUM minimal prodi s-1 pendidikan matematika</a:t>
            </a:r>
            <a:endParaRPr lang="id-ID" sz="2000" dirty="0"/>
          </a:p>
        </p:txBody>
      </p:sp>
      <p:pic>
        <p:nvPicPr>
          <p:cNvPr id="3" name="Picture 2"/>
          <p:cNvPicPr>
            <a:picLocks noChangeAspect="1"/>
          </p:cNvPicPr>
          <p:nvPr/>
        </p:nvPicPr>
        <p:blipFill>
          <a:blip r:embed="rId2" cstate="print"/>
          <a:stretch>
            <a:fillRect/>
          </a:stretch>
        </p:blipFill>
        <p:spPr>
          <a:xfrm>
            <a:off x="245456" y="1412776"/>
            <a:ext cx="8575016" cy="5059792"/>
          </a:xfrm>
          <a:prstGeom prst="rect">
            <a:avLst/>
          </a:prstGeom>
        </p:spPr>
      </p:pic>
    </p:spTree>
    <p:extLst>
      <p:ext uri="{BB962C8B-B14F-4D97-AF65-F5344CB8AC3E}">
        <p14:creationId xmlns:p14="http://schemas.microsoft.com/office/powerpoint/2010/main" val="119526056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43330" y="1340768"/>
            <a:ext cx="8748972" cy="4320480"/>
          </a:xfrm>
          <a:prstGeom prst="rect">
            <a:avLst/>
          </a:prstGeom>
        </p:spPr>
      </p:pic>
    </p:spTree>
    <p:extLst>
      <p:ext uri="{BB962C8B-B14F-4D97-AF65-F5344CB8AC3E}">
        <p14:creationId xmlns:p14="http://schemas.microsoft.com/office/powerpoint/2010/main" val="298160418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7" y="1052728"/>
          <a:ext cx="9144006" cy="5580748"/>
        </p:xfrm>
        <a:graphic>
          <a:graphicData uri="http://schemas.openxmlformats.org/drawingml/2006/table">
            <a:tbl>
              <a:tblPr/>
              <a:tblGrid>
                <a:gridCol w="461041"/>
                <a:gridCol w="1264518"/>
                <a:gridCol w="2270139"/>
                <a:gridCol w="412446"/>
                <a:gridCol w="398189"/>
                <a:gridCol w="395897"/>
                <a:gridCol w="413085"/>
                <a:gridCol w="413085"/>
                <a:gridCol w="413085"/>
                <a:gridCol w="411365"/>
                <a:gridCol w="404491"/>
                <a:gridCol w="378708"/>
                <a:gridCol w="378708"/>
                <a:gridCol w="378708"/>
                <a:gridCol w="378708"/>
                <a:gridCol w="371833"/>
              </a:tblGrid>
              <a:tr h="264493">
                <a:tc rowSpan="2">
                  <a:txBody>
                    <a:bodyPr/>
                    <a:lstStyle/>
                    <a:p>
                      <a:pPr algn="ctr">
                        <a:spcAft>
                          <a:spcPts val="0"/>
                        </a:spcAft>
                        <a:tabLst>
                          <a:tab pos="180340" algn="l"/>
                        </a:tabLst>
                      </a:pPr>
                      <a:r>
                        <a:rPr lang="id-ID" sz="1000" b="1" dirty="0">
                          <a:latin typeface="Garamond"/>
                          <a:ea typeface="SimSun"/>
                          <a:cs typeface="Times New Roman"/>
                        </a:rPr>
                        <a:t>NO</a:t>
                      </a:r>
                      <a:endParaRPr lang="id-ID" sz="1000" b="1" dirty="0">
                        <a:latin typeface="Times New Roman"/>
                        <a:ea typeface="SimSun"/>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180340" algn="l"/>
                        </a:tabLst>
                      </a:pPr>
                      <a:r>
                        <a:rPr lang="id-ID" sz="1000" b="1" dirty="0">
                          <a:latin typeface="Garamond"/>
                          <a:ea typeface="SimSun"/>
                          <a:cs typeface="Times New Roman"/>
                        </a:rPr>
                        <a:t>BIDANG KAJIAN</a:t>
                      </a:r>
                      <a:endParaRPr lang="id-ID" sz="1000" b="1" dirty="0">
                        <a:latin typeface="Times New Roman"/>
                        <a:ea typeface="SimSun"/>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180340" algn="l"/>
                        </a:tabLst>
                      </a:pPr>
                      <a:r>
                        <a:rPr lang="id-ID" sz="1000" b="1" dirty="0">
                          <a:latin typeface="Garamond"/>
                          <a:ea typeface="SimSun"/>
                          <a:cs typeface="Times New Roman"/>
                        </a:rPr>
                        <a:t>RINCIAN BIDANG KAJIAN</a:t>
                      </a:r>
                      <a:endParaRPr lang="id-ID" sz="1000" b="1" dirty="0">
                        <a:latin typeface="Times New Roman"/>
                        <a:ea typeface="SimSun"/>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ctr">
                        <a:spcAft>
                          <a:spcPts val="0"/>
                        </a:spcAft>
                        <a:tabLst>
                          <a:tab pos="180340" algn="l"/>
                        </a:tabLst>
                      </a:pPr>
                      <a:r>
                        <a:rPr lang="id-ID" sz="1000" b="1" dirty="0">
                          <a:latin typeface="Garamond"/>
                          <a:ea typeface="SimSun"/>
                          <a:cs typeface="Times New Roman"/>
                        </a:rPr>
                        <a:t>CAPAIAN PEMBELAJARAN</a:t>
                      </a:r>
                      <a:endParaRPr lang="id-ID" sz="1000" b="1"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164175">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a:spcAft>
                          <a:spcPts val="0"/>
                        </a:spcAft>
                        <a:tabLst>
                          <a:tab pos="180340" algn="l"/>
                        </a:tabLst>
                      </a:pPr>
                      <a:r>
                        <a:rPr lang="id-ID" sz="1000" b="1" dirty="0">
                          <a:latin typeface="Garamond"/>
                          <a:ea typeface="SimSun"/>
                          <a:cs typeface="Times New Roman"/>
                        </a:rPr>
                        <a:t>KK1</a:t>
                      </a:r>
                      <a:endParaRPr lang="id-ID" sz="1000" b="1"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b="1" dirty="0">
                          <a:latin typeface="Garamond"/>
                          <a:ea typeface="SimSun"/>
                          <a:cs typeface="Times New Roman"/>
                        </a:rPr>
                        <a:t>KK2</a:t>
                      </a:r>
                      <a:endParaRPr lang="id-ID" sz="1000" b="1"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b="1" dirty="0">
                          <a:latin typeface="Garamond"/>
                          <a:ea typeface="SimSun"/>
                          <a:cs typeface="Times New Roman"/>
                        </a:rPr>
                        <a:t>KK3</a:t>
                      </a:r>
                      <a:endParaRPr lang="id-ID" sz="1000" b="1"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b="1" dirty="0">
                          <a:latin typeface="Garamond"/>
                          <a:ea typeface="SimSun"/>
                          <a:cs typeface="Times New Roman"/>
                        </a:rPr>
                        <a:t>KK4</a:t>
                      </a:r>
                      <a:endParaRPr lang="id-ID" sz="1000" b="1"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b="1" dirty="0">
                          <a:latin typeface="Garamond"/>
                          <a:ea typeface="SimSun"/>
                          <a:cs typeface="Times New Roman"/>
                        </a:rPr>
                        <a:t>KM1</a:t>
                      </a:r>
                      <a:endParaRPr lang="id-ID" sz="1000" b="1"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b="1" dirty="0">
                          <a:latin typeface="Garamond"/>
                          <a:ea typeface="SimSun"/>
                          <a:cs typeface="Times New Roman"/>
                        </a:rPr>
                        <a:t>KM2</a:t>
                      </a:r>
                      <a:endParaRPr lang="id-ID" sz="1000" b="1"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b="1" dirty="0">
                          <a:latin typeface="Garamond"/>
                          <a:ea typeface="SimSun"/>
                          <a:cs typeface="Times New Roman"/>
                        </a:rPr>
                        <a:t>KM3</a:t>
                      </a:r>
                      <a:endParaRPr lang="id-ID" sz="1000" b="1"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b="1" dirty="0">
                          <a:latin typeface="Garamond"/>
                          <a:ea typeface="SimSun"/>
                          <a:cs typeface="Times New Roman"/>
                        </a:rPr>
                        <a:t>KM4</a:t>
                      </a:r>
                      <a:endParaRPr lang="id-ID" sz="1000" b="1"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b="1" dirty="0">
                          <a:latin typeface="Garamond"/>
                          <a:ea typeface="SimSun"/>
                          <a:cs typeface="Times New Roman"/>
                        </a:rPr>
                        <a:t>KP1</a:t>
                      </a:r>
                      <a:endParaRPr lang="id-ID" sz="1000" b="1"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b="1" dirty="0">
                          <a:latin typeface="Garamond"/>
                          <a:ea typeface="SimSun"/>
                          <a:cs typeface="Times New Roman"/>
                        </a:rPr>
                        <a:t>KP2</a:t>
                      </a:r>
                      <a:endParaRPr lang="id-ID" sz="1000" b="1"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b="1" dirty="0">
                          <a:latin typeface="Garamond"/>
                          <a:ea typeface="SimSun"/>
                          <a:cs typeface="Times New Roman"/>
                        </a:rPr>
                        <a:t>KP3</a:t>
                      </a:r>
                      <a:endParaRPr lang="id-ID" sz="1000" b="1"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b="1" dirty="0">
                          <a:latin typeface="Garamond"/>
                          <a:ea typeface="SimSun"/>
                          <a:cs typeface="Times New Roman"/>
                        </a:rPr>
                        <a:t>KP4</a:t>
                      </a:r>
                      <a:endParaRPr lang="id-ID" sz="1000" b="1"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b="1" dirty="0">
                          <a:latin typeface="Garamond"/>
                          <a:ea typeface="SimSun"/>
                          <a:cs typeface="Times New Roman"/>
                        </a:rPr>
                        <a:t>KP5</a:t>
                      </a:r>
                      <a:endParaRPr lang="id-ID" sz="1000" b="1"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rowSpan="11">
                  <a:txBody>
                    <a:bodyPr/>
                    <a:lstStyle/>
                    <a:p>
                      <a:pPr algn="ctr">
                        <a:spcAft>
                          <a:spcPts val="0"/>
                        </a:spcAft>
                        <a:tabLst>
                          <a:tab pos="180340" algn="l"/>
                        </a:tabLst>
                      </a:pPr>
                      <a:r>
                        <a:rPr lang="id-ID" sz="1000" dirty="0">
                          <a:latin typeface="Garamond"/>
                          <a:ea typeface="SimSun"/>
                          <a:cs typeface="Times New Roman"/>
                        </a:rPr>
                        <a:t>1</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1">
                  <a:txBody>
                    <a:bodyPr/>
                    <a:lstStyle/>
                    <a:p>
                      <a:pPr algn="ctr">
                        <a:spcAft>
                          <a:spcPts val="0"/>
                        </a:spcAft>
                        <a:tabLst>
                          <a:tab pos="180340" algn="l"/>
                        </a:tabLst>
                      </a:pPr>
                      <a:r>
                        <a:rPr lang="id-ID" sz="1000" dirty="0">
                          <a:latin typeface="Garamond"/>
                          <a:ea typeface="SimSun"/>
                          <a:cs typeface="Times New Roman"/>
                        </a:rPr>
                        <a:t>MATEMATIKA</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spcAft>
                          <a:spcPts val="0"/>
                        </a:spcAft>
                      </a:pPr>
                      <a:r>
                        <a:rPr lang="id-ID" sz="1000" b="1" dirty="0" smtClean="0">
                          <a:latin typeface="Garamond"/>
                          <a:ea typeface="Calibri"/>
                          <a:cs typeface="Times New Roman"/>
                        </a:rPr>
                        <a:t>Dasar-Dasar</a:t>
                      </a:r>
                      <a:r>
                        <a:rPr lang="id-ID" sz="1000" b="1" baseline="0" dirty="0" smtClean="0">
                          <a:latin typeface="Garamond"/>
                          <a:ea typeface="Calibri"/>
                          <a:cs typeface="Times New Roman"/>
                        </a:rPr>
                        <a:t> </a:t>
                      </a:r>
                      <a:r>
                        <a:rPr lang="id-ID" sz="1000" b="1" dirty="0" smtClean="0">
                          <a:latin typeface="Garamond"/>
                          <a:ea typeface="Calibri"/>
                          <a:cs typeface="Times New Roman"/>
                        </a:rPr>
                        <a:t>Matematika</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vMerge="1">
                  <a:txBody>
                    <a:bodyPr/>
                    <a:lstStyle/>
                    <a:p>
                      <a:endParaRPr lang="id-ID"/>
                    </a:p>
                  </a:txBody>
                  <a:tcPr/>
                </a:tc>
                <a:tc vMerge="1">
                  <a:txBody>
                    <a:bodyPr/>
                    <a:lstStyle/>
                    <a:p>
                      <a:endParaRPr lang="id-ID"/>
                    </a:p>
                  </a:txBody>
                  <a:tcPr/>
                </a:tc>
                <a:tc>
                  <a:txBody>
                    <a:bodyPr/>
                    <a:lstStyle/>
                    <a:p>
                      <a:pPr marL="21590">
                        <a:spcAft>
                          <a:spcPts val="0"/>
                        </a:spcAft>
                      </a:pPr>
                      <a:r>
                        <a:rPr lang="fi-FI" sz="1000" b="1" dirty="0">
                          <a:latin typeface="Garamond"/>
                          <a:ea typeface="Calibri"/>
                          <a:cs typeface="Times New Roman"/>
                        </a:rPr>
                        <a:t>Analisis</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vMerge="1">
                  <a:txBody>
                    <a:bodyPr/>
                    <a:lstStyle/>
                    <a:p>
                      <a:endParaRPr lang="id-ID"/>
                    </a:p>
                  </a:txBody>
                  <a:tcPr/>
                </a:tc>
                <a:tc vMerge="1">
                  <a:txBody>
                    <a:bodyPr/>
                    <a:lstStyle/>
                    <a:p>
                      <a:endParaRPr lang="id-ID"/>
                    </a:p>
                  </a:txBody>
                  <a:tcPr/>
                </a:tc>
                <a:tc>
                  <a:txBody>
                    <a:bodyPr/>
                    <a:lstStyle/>
                    <a:p>
                      <a:pPr marL="21590">
                        <a:spcAft>
                          <a:spcPts val="0"/>
                        </a:spcAft>
                      </a:pPr>
                      <a:r>
                        <a:rPr lang="fi-FI" sz="1000" b="1" dirty="0">
                          <a:latin typeface="Garamond"/>
                          <a:ea typeface="Calibri"/>
                          <a:cs typeface="Times New Roman"/>
                        </a:rPr>
                        <a:t>Geometri</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vMerge="1">
                  <a:txBody>
                    <a:bodyPr/>
                    <a:lstStyle/>
                    <a:p>
                      <a:endParaRPr lang="id-ID"/>
                    </a:p>
                  </a:txBody>
                  <a:tcPr/>
                </a:tc>
                <a:tc vMerge="1">
                  <a:txBody>
                    <a:bodyPr/>
                    <a:lstStyle/>
                    <a:p>
                      <a:endParaRPr lang="id-ID"/>
                    </a:p>
                  </a:txBody>
                  <a:tcPr/>
                </a:tc>
                <a:tc>
                  <a:txBody>
                    <a:bodyPr/>
                    <a:lstStyle/>
                    <a:p>
                      <a:pPr marL="21590">
                        <a:spcAft>
                          <a:spcPts val="0"/>
                        </a:spcAft>
                      </a:pPr>
                      <a:r>
                        <a:rPr lang="fi-FI" sz="1000" b="1" dirty="0" err="1">
                          <a:latin typeface="Garamond"/>
                          <a:ea typeface="Calibri"/>
                          <a:cs typeface="Times New Roman"/>
                        </a:rPr>
                        <a:t>Aljabar</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vMerge="1">
                  <a:txBody>
                    <a:bodyPr/>
                    <a:lstStyle/>
                    <a:p>
                      <a:endParaRPr lang="id-ID"/>
                    </a:p>
                  </a:txBody>
                  <a:tcPr/>
                </a:tc>
                <a:tc vMerge="1">
                  <a:txBody>
                    <a:bodyPr/>
                    <a:lstStyle/>
                    <a:p>
                      <a:endParaRPr lang="id-ID"/>
                    </a:p>
                  </a:txBody>
                  <a:tcPr/>
                </a:tc>
                <a:tc>
                  <a:txBody>
                    <a:bodyPr/>
                    <a:lstStyle/>
                    <a:p>
                      <a:pPr marL="21590">
                        <a:spcAft>
                          <a:spcPts val="0"/>
                        </a:spcAft>
                      </a:pPr>
                      <a:r>
                        <a:rPr lang="fi-FI" sz="1000" b="1" dirty="0" err="1">
                          <a:latin typeface="Garamond"/>
                          <a:ea typeface="Calibri"/>
                          <a:cs typeface="Times New Roman"/>
                        </a:rPr>
                        <a:t>Statistika</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vMerge="1">
                  <a:txBody>
                    <a:bodyPr/>
                    <a:lstStyle/>
                    <a:p>
                      <a:endParaRPr lang="id-ID"/>
                    </a:p>
                  </a:txBody>
                  <a:tcPr/>
                </a:tc>
                <a:tc vMerge="1">
                  <a:txBody>
                    <a:bodyPr/>
                    <a:lstStyle/>
                    <a:p>
                      <a:endParaRPr lang="id-ID"/>
                    </a:p>
                  </a:txBody>
                  <a:tcPr/>
                </a:tc>
                <a:tc>
                  <a:txBody>
                    <a:bodyPr/>
                    <a:lstStyle/>
                    <a:p>
                      <a:pPr marL="21590">
                        <a:spcAft>
                          <a:spcPts val="0"/>
                        </a:spcAft>
                      </a:pPr>
                      <a:r>
                        <a:rPr lang="fi-FI" sz="1000" b="1">
                          <a:latin typeface="Garamond"/>
                          <a:ea typeface="Calibri"/>
                          <a:cs typeface="Times New Roman"/>
                        </a:rPr>
                        <a:t>Matematika Terapan</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vMerge="1">
                  <a:txBody>
                    <a:bodyPr/>
                    <a:lstStyle/>
                    <a:p>
                      <a:endParaRPr lang="id-ID"/>
                    </a:p>
                  </a:txBody>
                  <a:tcPr/>
                </a:tc>
                <a:tc vMerge="1">
                  <a:txBody>
                    <a:bodyPr/>
                    <a:lstStyle/>
                    <a:p>
                      <a:endParaRPr lang="id-ID"/>
                    </a:p>
                  </a:txBody>
                  <a:tcPr/>
                </a:tc>
                <a:tc>
                  <a:txBody>
                    <a:bodyPr/>
                    <a:lstStyle/>
                    <a:p>
                      <a:pPr>
                        <a:spcAft>
                          <a:spcPts val="0"/>
                        </a:spcAft>
                        <a:tabLst>
                          <a:tab pos="180340" algn="l"/>
                        </a:tabLst>
                      </a:pPr>
                      <a:r>
                        <a:rPr lang="id-ID" sz="1000" b="1">
                          <a:latin typeface="Garamond"/>
                          <a:ea typeface="Calibri"/>
                          <a:cs typeface="Times New Roman"/>
                        </a:rPr>
                        <a:t>Kalkulus</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vMerge="1">
                  <a:txBody>
                    <a:bodyPr/>
                    <a:lstStyle/>
                    <a:p>
                      <a:endParaRPr lang="id-ID"/>
                    </a:p>
                  </a:txBody>
                  <a:tcPr/>
                </a:tc>
                <a:tc vMerge="1">
                  <a:txBody>
                    <a:bodyPr/>
                    <a:lstStyle/>
                    <a:p>
                      <a:endParaRPr lang="id-ID"/>
                    </a:p>
                  </a:txBody>
                  <a:tcPr/>
                </a:tc>
                <a:tc>
                  <a:txBody>
                    <a:bodyPr/>
                    <a:lstStyle/>
                    <a:p>
                      <a:pPr>
                        <a:spcAft>
                          <a:spcPts val="0"/>
                        </a:spcAft>
                        <a:tabLst>
                          <a:tab pos="180340" algn="l"/>
                        </a:tabLst>
                      </a:pPr>
                      <a:r>
                        <a:rPr lang="id-ID" sz="1000" b="1">
                          <a:latin typeface="Garamond"/>
                          <a:ea typeface="Calibri"/>
                          <a:cs typeface="Times New Roman"/>
                        </a:rPr>
                        <a:t>Teori Bilangan</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vMerge="1">
                  <a:txBody>
                    <a:bodyPr/>
                    <a:lstStyle/>
                    <a:p>
                      <a:endParaRPr lang="id-ID"/>
                    </a:p>
                  </a:txBody>
                  <a:tcPr/>
                </a:tc>
                <a:tc vMerge="1">
                  <a:txBody>
                    <a:bodyPr/>
                    <a:lstStyle/>
                    <a:p>
                      <a:endParaRPr lang="id-ID"/>
                    </a:p>
                  </a:txBody>
                  <a:tcPr/>
                </a:tc>
                <a:tc>
                  <a:txBody>
                    <a:bodyPr/>
                    <a:lstStyle/>
                    <a:p>
                      <a:pPr>
                        <a:spcAft>
                          <a:spcPts val="0"/>
                        </a:spcAft>
                        <a:tabLst>
                          <a:tab pos="180340" algn="l"/>
                        </a:tabLst>
                      </a:pPr>
                      <a:r>
                        <a:rPr lang="id-ID" sz="1000" b="1">
                          <a:latin typeface="Garamond"/>
                          <a:ea typeface="Calibri"/>
                          <a:cs typeface="Times New Roman"/>
                        </a:rPr>
                        <a:t>Persamaan Diferensial</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vMerge="1">
                  <a:txBody>
                    <a:bodyPr/>
                    <a:lstStyle/>
                    <a:p>
                      <a:endParaRPr lang="id-ID"/>
                    </a:p>
                  </a:txBody>
                  <a:tcPr/>
                </a:tc>
                <a:tc vMerge="1">
                  <a:txBody>
                    <a:bodyPr/>
                    <a:lstStyle/>
                    <a:p>
                      <a:endParaRPr lang="id-ID"/>
                    </a:p>
                  </a:txBody>
                  <a:tcPr/>
                </a:tc>
                <a:tc>
                  <a:txBody>
                    <a:bodyPr/>
                    <a:lstStyle/>
                    <a:p>
                      <a:pPr>
                        <a:spcAft>
                          <a:spcPts val="0"/>
                        </a:spcAft>
                        <a:tabLst>
                          <a:tab pos="180340" algn="l"/>
                        </a:tabLst>
                      </a:pPr>
                      <a:r>
                        <a:rPr lang="id-ID" sz="1000" b="1">
                          <a:latin typeface="Garamond"/>
                          <a:ea typeface="Calibri"/>
                          <a:cs typeface="Times New Roman"/>
                        </a:rPr>
                        <a:t>Matematika Diskrit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vMerge="1">
                  <a:txBody>
                    <a:bodyPr/>
                    <a:lstStyle/>
                    <a:p>
                      <a:endParaRPr lang="id-ID"/>
                    </a:p>
                  </a:txBody>
                  <a:tcPr/>
                </a:tc>
                <a:tc vMerge="1">
                  <a:txBody>
                    <a:bodyPr/>
                    <a:lstStyle/>
                    <a:p>
                      <a:endParaRPr lang="id-ID"/>
                    </a:p>
                  </a:txBody>
                  <a:tcPr/>
                </a:tc>
                <a:tc>
                  <a:txBody>
                    <a:bodyPr/>
                    <a:lstStyle/>
                    <a:p>
                      <a:pPr>
                        <a:spcAft>
                          <a:spcPts val="0"/>
                        </a:spcAft>
                        <a:tabLst>
                          <a:tab pos="180340" algn="l"/>
                        </a:tabLst>
                      </a:pPr>
                      <a:r>
                        <a:rPr lang="id-ID" sz="1000" b="1">
                          <a:latin typeface="Garamond"/>
                          <a:ea typeface="Calibri"/>
                          <a:cs typeface="Times New Roman"/>
                        </a:rPr>
                        <a:t>Analisis Numerik</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349">
                <a:tc rowSpan="2">
                  <a:txBody>
                    <a:bodyPr/>
                    <a:lstStyle/>
                    <a:p>
                      <a:pPr algn="ctr">
                        <a:spcAft>
                          <a:spcPts val="0"/>
                        </a:spcAft>
                        <a:tabLst>
                          <a:tab pos="180340" algn="l"/>
                        </a:tabLst>
                      </a:pPr>
                      <a:r>
                        <a:rPr lang="id-ID" sz="1000">
                          <a:latin typeface="Garamond"/>
                          <a:ea typeface="SimSun"/>
                          <a:cs typeface="Times New Roman"/>
                        </a:rPr>
                        <a:t>2</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tabLst>
                          <a:tab pos="180340" algn="l"/>
                        </a:tabLst>
                      </a:pPr>
                      <a:r>
                        <a:rPr lang="id-ID" sz="1000" b="1">
                          <a:latin typeface="Garamond"/>
                          <a:ea typeface="Calibri"/>
                          <a:cs typeface="Times New Roman"/>
                        </a:rPr>
                        <a:t>MATEMATIKA SEKOLAH</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0340" algn="l"/>
                        </a:tabLst>
                      </a:pPr>
                      <a:r>
                        <a:rPr lang="id-ID" sz="1000" b="1" dirty="0">
                          <a:latin typeface="Garamond"/>
                          <a:ea typeface="Calibri"/>
                          <a:cs typeface="Times New Roman"/>
                        </a:rPr>
                        <a:t>Kapita Selekta Matematika </a:t>
                      </a:r>
                      <a:r>
                        <a:rPr lang="id-ID" sz="1000" b="1" dirty="0" smtClean="0">
                          <a:latin typeface="Garamond"/>
                          <a:ea typeface="Calibri"/>
                          <a:cs typeface="Times New Roman"/>
                        </a:rPr>
                        <a:t> Jenjang  Pendidikan  </a:t>
                      </a:r>
                      <a:r>
                        <a:rPr lang="id-ID" sz="1000" b="1" dirty="0">
                          <a:latin typeface="Garamond"/>
                          <a:ea typeface="Calibri"/>
                          <a:cs typeface="Times New Roman"/>
                        </a:rPr>
                        <a:t>Dasar</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349">
                <a:tc vMerge="1">
                  <a:txBody>
                    <a:bodyPr/>
                    <a:lstStyle/>
                    <a:p>
                      <a:endParaRPr lang="id-ID"/>
                    </a:p>
                  </a:txBody>
                  <a:tcPr/>
                </a:tc>
                <a:tc vMerge="1">
                  <a:txBody>
                    <a:bodyPr/>
                    <a:lstStyle/>
                    <a:p>
                      <a:endParaRPr lang="id-ID"/>
                    </a:p>
                  </a:txBody>
                  <a:tcPr/>
                </a:tc>
                <a:tc>
                  <a:txBody>
                    <a:bodyPr/>
                    <a:lstStyle/>
                    <a:p>
                      <a:pPr>
                        <a:spcAft>
                          <a:spcPts val="0"/>
                        </a:spcAft>
                        <a:tabLst>
                          <a:tab pos="180340" algn="l"/>
                        </a:tabLst>
                      </a:pPr>
                      <a:r>
                        <a:rPr lang="id-ID" sz="1000" b="1" dirty="0">
                          <a:latin typeface="Garamond"/>
                          <a:ea typeface="Calibri"/>
                          <a:cs typeface="Times New Roman"/>
                        </a:rPr>
                        <a:t>Kapita Selekta Matematika </a:t>
                      </a:r>
                      <a:r>
                        <a:rPr lang="id-ID" sz="1000" b="1" dirty="0" smtClean="0">
                          <a:latin typeface="Garamond"/>
                          <a:ea typeface="Calibri"/>
                          <a:cs typeface="Times New Roman"/>
                        </a:rPr>
                        <a:t> Jenjang  Pendidikan </a:t>
                      </a:r>
                      <a:r>
                        <a:rPr lang="id-ID" sz="1000" b="1" dirty="0">
                          <a:latin typeface="Garamond"/>
                          <a:ea typeface="Calibri"/>
                          <a:cs typeface="Times New Roman"/>
                        </a:rPr>
                        <a:t>Menangah</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349">
                <a:tc rowSpan="4">
                  <a:txBody>
                    <a:bodyPr/>
                    <a:lstStyle/>
                    <a:p>
                      <a:pPr algn="ctr">
                        <a:spcAft>
                          <a:spcPts val="0"/>
                        </a:spcAft>
                        <a:tabLst>
                          <a:tab pos="180340" algn="l"/>
                        </a:tabLst>
                      </a:pPr>
                      <a:r>
                        <a:rPr lang="id-ID" sz="1000">
                          <a:latin typeface="Garamond"/>
                          <a:ea typeface="SimSun"/>
                          <a:cs typeface="Times New Roman"/>
                        </a:rPr>
                        <a:t>3</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indent="0" algn="ctr">
                        <a:spcAft>
                          <a:spcPts val="0"/>
                        </a:spcAft>
                        <a:tabLst>
                          <a:tab pos="0" algn="l"/>
                        </a:tabLst>
                      </a:pPr>
                      <a:r>
                        <a:rPr lang="id-ID" sz="1000" b="1" dirty="0" smtClean="0">
                          <a:latin typeface="Garamond"/>
                          <a:ea typeface="Calibri"/>
                          <a:cs typeface="Times New Roman"/>
                        </a:rPr>
                        <a:t>PEMBELAJARAN</a:t>
                      </a:r>
                    </a:p>
                    <a:p>
                      <a:pPr marL="0" indent="0" algn="ctr">
                        <a:spcAft>
                          <a:spcPts val="0"/>
                        </a:spcAft>
                        <a:tabLst>
                          <a:tab pos="0" algn="l"/>
                        </a:tabLst>
                      </a:pPr>
                      <a:r>
                        <a:rPr lang="id-ID" sz="1000" b="1" dirty="0" smtClean="0">
                          <a:latin typeface="Garamond"/>
                          <a:ea typeface="Calibri"/>
                          <a:cs typeface="Times New Roman"/>
                        </a:rPr>
                        <a:t>MATEMATIKA</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1000" b="1" dirty="0">
                          <a:latin typeface="Garamond"/>
                          <a:ea typeface="Calibri"/>
                          <a:cs typeface="Times New Roman"/>
                        </a:rPr>
                        <a:t>Perencanaan</a:t>
                      </a:r>
                      <a:r>
                        <a:rPr lang="id-ID" sz="1000" b="1" dirty="0">
                          <a:latin typeface="Garamond"/>
                          <a:ea typeface="Calibri"/>
                          <a:cs typeface="Times New Roman"/>
                        </a:rPr>
                        <a:t> Pembelajaran Matematika</a:t>
                      </a:r>
                      <a:endParaRPr lang="id-ID" sz="1000" dirty="0">
                        <a:latin typeface="Times New Roman"/>
                        <a:ea typeface="SimSun"/>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621">
                <a:tc vMerge="1">
                  <a:txBody>
                    <a:bodyPr/>
                    <a:lstStyle/>
                    <a:p>
                      <a:endParaRPr lang="id-ID"/>
                    </a:p>
                  </a:txBody>
                  <a:tcPr/>
                </a:tc>
                <a:tc vMerge="1">
                  <a:txBody>
                    <a:bodyPr/>
                    <a:lstStyle/>
                    <a:p>
                      <a:endParaRPr lang="id-ID"/>
                    </a:p>
                  </a:txBody>
                  <a:tcPr/>
                </a:tc>
                <a:tc>
                  <a:txBody>
                    <a:bodyPr/>
                    <a:lstStyle/>
                    <a:p>
                      <a:pPr>
                        <a:spcAft>
                          <a:spcPts val="0"/>
                        </a:spcAft>
                      </a:pPr>
                      <a:r>
                        <a:rPr lang="id-ID" sz="1000" b="1" dirty="0">
                          <a:latin typeface="Garamond"/>
                          <a:ea typeface="Calibri"/>
                          <a:cs typeface="Times New Roman"/>
                        </a:rPr>
                        <a:t>Metodologi Pembelajaran Matematika </a:t>
                      </a:r>
                      <a:endParaRPr lang="id-ID" sz="1000" dirty="0">
                        <a:latin typeface="Times New Roman"/>
                        <a:ea typeface="SimSun"/>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621">
                <a:tc vMerge="1">
                  <a:txBody>
                    <a:bodyPr/>
                    <a:lstStyle/>
                    <a:p>
                      <a:endParaRPr lang="id-ID"/>
                    </a:p>
                  </a:txBody>
                  <a:tcPr/>
                </a:tc>
                <a:tc vMerge="1">
                  <a:txBody>
                    <a:bodyPr/>
                    <a:lstStyle/>
                    <a:p>
                      <a:endParaRPr lang="id-ID"/>
                    </a:p>
                  </a:txBody>
                  <a:tcPr/>
                </a:tc>
                <a:tc>
                  <a:txBody>
                    <a:bodyPr/>
                    <a:lstStyle/>
                    <a:p>
                      <a:pPr>
                        <a:spcAft>
                          <a:spcPts val="0"/>
                        </a:spcAft>
                      </a:pPr>
                      <a:r>
                        <a:rPr lang="fi-FI" sz="1000" b="1" dirty="0">
                          <a:latin typeface="Garamond"/>
                          <a:ea typeface="Calibri"/>
                          <a:cs typeface="Times New Roman"/>
                        </a:rPr>
                        <a:t>Evaluasi</a:t>
                      </a:r>
                      <a:r>
                        <a:rPr lang="id-ID" sz="1000" b="1" dirty="0">
                          <a:latin typeface="Garamond"/>
                          <a:ea typeface="Calibri"/>
                          <a:cs typeface="Times New Roman"/>
                        </a:rPr>
                        <a:t> Pembelajaran Matematika</a:t>
                      </a:r>
                      <a:endParaRPr lang="id-ID" sz="1000" dirty="0">
                        <a:latin typeface="Times New Roman"/>
                        <a:ea typeface="SimSun"/>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574">
                <a:tc vMerge="1">
                  <a:txBody>
                    <a:bodyPr/>
                    <a:lstStyle/>
                    <a:p>
                      <a:endParaRPr lang="id-ID"/>
                    </a:p>
                  </a:txBody>
                  <a:tcPr/>
                </a:tc>
                <a:tc vMerge="1">
                  <a:txBody>
                    <a:bodyPr/>
                    <a:lstStyle/>
                    <a:p>
                      <a:endParaRPr lang="id-ID"/>
                    </a:p>
                  </a:txBody>
                  <a:tcPr/>
                </a:tc>
                <a:tc>
                  <a:txBody>
                    <a:bodyPr/>
                    <a:lstStyle/>
                    <a:p>
                      <a:pPr>
                        <a:spcAft>
                          <a:spcPts val="0"/>
                        </a:spcAft>
                      </a:pPr>
                      <a:r>
                        <a:rPr lang="id-ID" sz="1000" b="1" dirty="0">
                          <a:latin typeface="Garamond"/>
                          <a:ea typeface="Calibri"/>
                          <a:cs typeface="Times New Roman"/>
                        </a:rPr>
                        <a:t>Media Pembelajaran Matematika</a:t>
                      </a:r>
                      <a:endParaRPr lang="id-ID" sz="1000" dirty="0">
                        <a:latin typeface="Times New Roman"/>
                        <a:ea typeface="SimSun"/>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rowSpan="6">
                  <a:txBody>
                    <a:bodyPr/>
                    <a:lstStyle/>
                    <a:p>
                      <a:pPr algn="ctr">
                        <a:spcAft>
                          <a:spcPts val="0"/>
                        </a:spcAft>
                        <a:tabLst>
                          <a:tab pos="180340" algn="l"/>
                        </a:tabLst>
                      </a:pPr>
                      <a:r>
                        <a:rPr lang="id-ID" sz="1000">
                          <a:latin typeface="Garamond"/>
                          <a:ea typeface="SimSun"/>
                          <a:cs typeface="Times New Roman"/>
                        </a:rPr>
                        <a:t>4</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spcAft>
                          <a:spcPts val="0"/>
                        </a:spcAft>
                        <a:tabLst>
                          <a:tab pos="180340" algn="l"/>
                        </a:tabLst>
                      </a:pPr>
                      <a:r>
                        <a:rPr lang="id-ID" sz="1000" b="1">
                          <a:latin typeface="Garamond"/>
                          <a:ea typeface="Calibri"/>
                          <a:cs typeface="Times New Roman"/>
                        </a:rPr>
                        <a:t>ILMU PENDIDIKAN</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id-ID" sz="1000" b="1" dirty="0">
                          <a:solidFill>
                            <a:srgbClr val="000000"/>
                          </a:solidFill>
                          <a:latin typeface="Garamond"/>
                          <a:ea typeface="Times New Roman"/>
                          <a:cs typeface="Times New Roman"/>
                        </a:rPr>
                        <a:t>Landasan Pendidikan </a:t>
                      </a:r>
                      <a:endParaRPr lang="id-ID" sz="1000" dirty="0">
                        <a:latin typeface="Times New Roman"/>
                        <a:ea typeface="SimSun"/>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vMerge="1">
                  <a:txBody>
                    <a:bodyPr/>
                    <a:lstStyle/>
                    <a:p>
                      <a:endParaRPr lang="id-ID"/>
                    </a:p>
                  </a:txBody>
                  <a:tcPr/>
                </a:tc>
                <a:tc vMerge="1">
                  <a:txBody>
                    <a:bodyPr/>
                    <a:lstStyle/>
                    <a:p>
                      <a:endParaRPr lang="id-ID"/>
                    </a:p>
                  </a:txBody>
                  <a:tcPr/>
                </a:tc>
                <a:tc>
                  <a:txBody>
                    <a:bodyPr/>
                    <a:lstStyle/>
                    <a:p>
                      <a:pPr algn="l">
                        <a:spcAft>
                          <a:spcPts val="0"/>
                        </a:spcAft>
                      </a:pPr>
                      <a:r>
                        <a:rPr lang="id-ID" sz="1000" b="1" dirty="0">
                          <a:solidFill>
                            <a:srgbClr val="000000"/>
                          </a:solidFill>
                          <a:latin typeface="Garamond"/>
                          <a:ea typeface="Times New Roman"/>
                          <a:cs typeface="Times New Roman"/>
                        </a:rPr>
                        <a:t> Psikologi Pendidikan </a:t>
                      </a:r>
                      <a:endParaRPr lang="id-ID" sz="1000" dirty="0">
                        <a:latin typeface="Times New Roman"/>
                        <a:ea typeface="SimSun"/>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621">
                <a:tc vMerge="1">
                  <a:txBody>
                    <a:bodyPr/>
                    <a:lstStyle/>
                    <a:p>
                      <a:endParaRPr lang="id-ID"/>
                    </a:p>
                  </a:txBody>
                  <a:tcPr/>
                </a:tc>
                <a:tc vMerge="1">
                  <a:txBody>
                    <a:bodyPr/>
                    <a:lstStyle/>
                    <a:p>
                      <a:endParaRPr lang="id-ID"/>
                    </a:p>
                  </a:txBody>
                  <a:tcPr/>
                </a:tc>
                <a:tc>
                  <a:txBody>
                    <a:bodyPr/>
                    <a:lstStyle/>
                    <a:p>
                      <a:pPr algn="l">
                        <a:spcAft>
                          <a:spcPts val="0"/>
                        </a:spcAft>
                      </a:pPr>
                      <a:r>
                        <a:rPr lang="id-ID" sz="1000" b="1" dirty="0">
                          <a:solidFill>
                            <a:srgbClr val="000000"/>
                          </a:solidFill>
                          <a:latin typeface="Garamond"/>
                          <a:ea typeface="Times New Roman"/>
                          <a:cs typeface="Times New Roman"/>
                        </a:rPr>
                        <a:t> Kurikulum dan Pembelajaran </a:t>
                      </a:r>
                      <a:endParaRPr lang="id-ID" sz="1000" dirty="0">
                        <a:latin typeface="Times New Roman"/>
                        <a:ea typeface="SimSun"/>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vMerge="1">
                  <a:txBody>
                    <a:bodyPr/>
                    <a:lstStyle/>
                    <a:p>
                      <a:endParaRPr lang="id-ID"/>
                    </a:p>
                  </a:txBody>
                  <a:tcPr/>
                </a:tc>
                <a:tc vMerge="1">
                  <a:txBody>
                    <a:bodyPr/>
                    <a:lstStyle/>
                    <a:p>
                      <a:endParaRPr lang="id-ID"/>
                    </a:p>
                  </a:txBody>
                  <a:tcPr/>
                </a:tc>
                <a:tc>
                  <a:txBody>
                    <a:bodyPr/>
                    <a:lstStyle/>
                    <a:p>
                      <a:pPr algn="l">
                        <a:spcAft>
                          <a:spcPts val="0"/>
                        </a:spcAft>
                      </a:pPr>
                      <a:r>
                        <a:rPr lang="id-ID" sz="1000" b="1" dirty="0">
                          <a:solidFill>
                            <a:srgbClr val="000000"/>
                          </a:solidFill>
                          <a:latin typeface="Garamond"/>
                          <a:ea typeface="Times New Roman"/>
                          <a:cs typeface="Times New Roman"/>
                        </a:rPr>
                        <a:t>Bimbingan dan Konseling</a:t>
                      </a:r>
                      <a:endParaRPr lang="id-ID" sz="1000" dirty="0">
                        <a:latin typeface="Times New Roman"/>
                        <a:ea typeface="SimSun"/>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vMerge="1">
                  <a:txBody>
                    <a:bodyPr/>
                    <a:lstStyle/>
                    <a:p>
                      <a:endParaRPr lang="id-ID"/>
                    </a:p>
                  </a:txBody>
                  <a:tcPr/>
                </a:tc>
                <a:tc vMerge="1">
                  <a:txBody>
                    <a:bodyPr/>
                    <a:lstStyle/>
                    <a:p>
                      <a:endParaRPr lang="id-ID"/>
                    </a:p>
                  </a:txBody>
                  <a:tcPr/>
                </a:tc>
                <a:tc>
                  <a:txBody>
                    <a:bodyPr/>
                    <a:lstStyle/>
                    <a:p>
                      <a:pPr algn="l">
                        <a:spcAft>
                          <a:spcPts val="0"/>
                        </a:spcAft>
                      </a:pPr>
                      <a:r>
                        <a:rPr lang="id-ID" sz="1000" b="1" dirty="0">
                          <a:solidFill>
                            <a:srgbClr val="000000"/>
                          </a:solidFill>
                          <a:latin typeface="Garamond"/>
                          <a:ea typeface="Times New Roman"/>
                          <a:cs typeface="Times New Roman"/>
                        </a:rPr>
                        <a:t>Pengelolaan Pendidikan </a:t>
                      </a:r>
                      <a:endParaRPr lang="id-ID" sz="1000" dirty="0">
                        <a:latin typeface="Times New Roman"/>
                        <a:ea typeface="SimSun"/>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Times New Roman"/>
                          <a:ea typeface="SimSun"/>
                          <a:cs typeface="Times New Roman"/>
                        </a:rPr>
                        <a:t>√</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Times New Roman"/>
                          <a:ea typeface="SimSun"/>
                          <a:cs typeface="Times New Roman"/>
                        </a:rPr>
                        <a:t>√</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Times New Roman"/>
                          <a:ea typeface="SimSun"/>
                          <a:cs typeface="Times New Roman"/>
                        </a:rPr>
                        <a:t>√</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Times New Roman"/>
                          <a:ea typeface="SimSun"/>
                          <a:cs typeface="Times New Roman"/>
                        </a:rPr>
                        <a:t>√</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621">
                <a:tc vMerge="1">
                  <a:txBody>
                    <a:bodyPr/>
                    <a:lstStyle/>
                    <a:p>
                      <a:endParaRPr lang="id-ID"/>
                    </a:p>
                  </a:txBody>
                  <a:tcPr/>
                </a:tc>
                <a:tc vMerge="1">
                  <a:txBody>
                    <a:bodyPr/>
                    <a:lstStyle/>
                    <a:p>
                      <a:endParaRPr lang="id-ID"/>
                    </a:p>
                  </a:txBody>
                  <a:tcPr/>
                </a:tc>
                <a:tc>
                  <a:txBody>
                    <a:bodyPr/>
                    <a:lstStyle/>
                    <a:p>
                      <a:pPr algn="l">
                        <a:spcAft>
                          <a:spcPts val="0"/>
                        </a:spcAft>
                      </a:pPr>
                      <a:r>
                        <a:rPr lang="id-ID" sz="1000" b="1" dirty="0">
                          <a:latin typeface="Garamond"/>
                          <a:ea typeface="Calibri"/>
                          <a:cs typeface="Times New Roman"/>
                        </a:rPr>
                        <a:t>Program Pengenalan Lapangan (PPL)</a:t>
                      </a:r>
                      <a:endParaRPr lang="id-ID" sz="1000" dirty="0">
                        <a:latin typeface="Times New Roman"/>
                        <a:ea typeface="SimSun"/>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Times New Roman"/>
                          <a:ea typeface="SimSun"/>
                          <a:cs typeface="Times New Roman"/>
                        </a:rPr>
                        <a:t>√</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Times New Roman"/>
                          <a:ea typeface="SimSun"/>
                          <a:cs typeface="Times New Roman"/>
                        </a:rPr>
                        <a:t>√</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rowSpan="2">
                  <a:txBody>
                    <a:bodyPr/>
                    <a:lstStyle/>
                    <a:p>
                      <a:pPr algn="ctr">
                        <a:spcAft>
                          <a:spcPts val="0"/>
                        </a:spcAft>
                        <a:tabLst>
                          <a:tab pos="180340" algn="l"/>
                        </a:tabLst>
                      </a:pPr>
                      <a:r>
                        <a:rPr lang="id-ID" sz="1000">
                          <a:latin typeface="Garamond"/>
                          <a:ea typeface="SimSun"/>
                          <a:cs typeface="Times New Roman"/>
                        </a:rPr>
                        <a:t>5</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tabLst>
                          <a:tab pos="180340" algn="l"/>
                        </a:tabLst>
                      </a:pPr>
                      <a:r>
                        <a:rPr lang="id-ID" sz="1000" b="1">
                          <a:latin typeface="Garamond"/>
                          <a:ea typeface="SimSun"/>
                          <a:cs typeface="Times New Roman"/>
                        </a:rPr>
                        <a:t>SKRIPSI</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b="1">
                          <a:latin typeface="Garamond"/>
                          <a:ea typeface="Calibri"/>
                          <a:cs typeface="Times New Roman"/>
                        </a:rPr>
                        <a:t>Metodologi Penelitian </a:t>
                      </a:r>
                      <a:endParaRPr lang="id-ID" sz="1000">
                        <a:latin typeface="Times New Roman"/>
                        <a:ea typeface="SimSun"/>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Times New Roman"/>
                          <a:ea typeface="SimSun"/>
                          <a:cs typeface="Times New Roman"/>
                        </a:rPr>
                        <a:t>√</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Times New Roman"/>
                          <a:ea typeface="SimSun"/>
                          <a:cs typeface="Times New Roman"/>
                        </a:rPr>
                        <a:t>√</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5">
                <a:tc vMerge="1">
                  <a:txBody>
                    <a:bodyPr/>
                    <a:lstStyle/>
                    <a:p>
                      <a:endParaRPr lang="id-ID"/>
                    </a:p>
                  </a:txBody>
                  <a:tcPr/>
                </a:tc>
                <a:tc vMerge="1">
                  <a:txBody>
                    <a:bodyPr/>
                    <a:lstStyle/>
                    <a:p>
                      <a:endParaRPr lang="id-ID"/>
                    </a:p>
                  </a:txBody>
                  <a:tcPr/>
                </a:tc>
                <a:tc>
                  <a:txBody>
                    <a:bodyPr/>
                    <a:lstStyle/>
                    <a:p>
                      <a:pPr>
                        <a:spcAft>
                          <a:spcPts val="0"/>
                        </a:spcAft>
                        <a:tabLst>
                          <a:tab pos="180340" algn="l"/>
                        </a:tabLst>
                      </a:pPr>
                      <a:r>
                        <a:rPr lang="id-ID" sz="1000" b="1" dirty="0">
                          <a:latin typeface="Garamond"/>
                          <a:ea typeface="Calibri"/>
                          <a:cs typeface="Times New Roman"/>
                        </a:rPr>
                        <a:t>Skripsi</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Garamond"/>
                          <a:ea typeface="SimSun"/>
                          <a:cs typeface="Times New Roman"/>
                        </a:rPr>
                        <a:t>√</a:t>
                      </a:r>
                      <a:endParaRPr lang="id-ID" sz="100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endParaRPr lang="id-ID" sz="1000" dirty="0">
                        <a:latin typeface="Garamond"/>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dirty="0">
                          <a:latin typeface="Garamond"/>
                          <a:ea typeface="SimSun"/>
                          <a:cs typeface="Times New Roman"/>
                        </a:rPr>
                        <a:t>√</a:t>
                      </a:r>
                      <a:endParaRPr lang="id-ID" sz="1000" dirty="0">
                        <a:latin typeface="Times New Roman"/>
                        <a:ea typeface="SimSun"/>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3733" name="Rectangle 5"/>
          <p:cNvSpPr>
            <a:spLocks noChangeArrowheads="1"/>
          </p:cNvSpPr>
          <p:nvPr/>
        </p:nvSpPr>
        <p:spPr bwMode="auto">
          <a:xfrm>
            <a:off x="1187625" y="335940"/>
            <a:ext cx="669674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Lst>
            </a:pPr>
            <a:r>
              <a:rPr kumimoji="0" lang="id-ID" altLang="zh-CN" sz="12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TABEL 3.4 </a:t>
            </a:r>
            <a:endParaRPr kumimoji="0" lang="id-ID" altLang="zh-CN"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id-ID" altLang="zh-CN" sz="12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KETERKAITAN ANATARA BIDANG KAJIAN DAN CAPAIAN PEMBELAJARAN</a:t>
            </a:r>
            <a:endParaRPr kumimoji="0" lang="id-ID" altLang="zh-CN"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endParaRPr kumimoji="0" lang="id-ID"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0386419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276" y="2232627"/>
            <a:ext cx="8458200" cy="1222375"/>
          </a:xfrm>
        </p:spPr>
        <p:txBody>
          <a:bodyPr>
            <a:normAutofit/>
          </a:bodyPr>
          <a:lstStyle/>
          <a:p>
            <a:pPr algn="ctr"/>
            <a:r>
              <a:rPr lang="id-ID" sz="2400" dirty="0" smtClean="0"/>
              <a:t>REKOMENDASI Capaian pembelajaran  </a:t>
            </a:r>
            <a:br>
              <a:rPr lang="id-ID" sz="2400" dirty="0" smtClean="0"/>
            </a:br>
            <a:r>
              <a:rPr lang="id-ID" sz="2400" dirty="0" smtClean="0"/>
              <a:t>DAN STRUKTUR KURIKULUM MINIMAL</a:t>
            </a:r>
            <a:br>
              <a:rPr lang="id-ID" sz="2400" dirty="0" smtClean="0"/>
            </a:br>
            <a:r>
              <a:rPr lang="id-ID" sz="2400" dirty="0" smtClean="0"/>
              <a:t>PRODI S-1 STATISTIKA</a:t>
            </a:r>
            <a:endParaRPr lang="id-ID" sz="2400" dirty="0"/>
          </a:p>
        </p:txBody>
      </p:sp>
    </p:spTree>
    <p:extLst>
      <p:ext uri="{BB962C8B-B14F-4D97-AF65-F5344CB8AC3E}">
        <p14:creationId xmlns:p14="http://schemas.microsoft.com/office/powerpoint/2010/main" val="131890021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86800" cy="838200"/>
          </a:xfrm>
        </p:spPr>
        <p:txBody>
          <a:bodyPr/>
          <a:lstStyle/>
          <a:p>
            <a:r>
              <a:rPr lang="en-US" dirty="0" err="1" smtClean="0"/>
              <a:t>Profil</a:t>
            </a:r>
            <a:r>
              <a:rPr lang="en-US" dirty="0" smtClean="0"/>
              <a:t> </a:t>
            </a:r>
            <a:r>
              <a:rPr lang="en-US" dirty="0" err="1" smtClean="0"/>
              <a:t>lulusan</a:t>
            </a:r>
            <a:r>
              <a:rPr lang="en-US" dirty="0" smtClean="0"/>
              <a:t> </a:t>
            </a:r>
            <a:r>
              <a:rPr lang="en-US" dirty="0" err="1" smtClean="0"/>
              <a:t>prodi</a:t>
            </a:r>
            <a:r>
              <a:rPr lang="en-US" dirty="0" smtClean="0"/>
              <a:t> s-1 </a:t>
            </a:r>
            <a:r>
              <a:rPr lang="en-US" dirty="0" err="1" smtClean="0"/>
              <a:t>statistika</a:t>
            </a:r>
            <a:endParaRPr lang="en-US" dirty="0"/>
          </a:p>
        </p:txBody>
      </p:sp>
      <p:sp>
        <p:nvSpPr>
          <p:cNvPr id="3" name="Content Placeholder 2"/>
          <p:cNvSpPr>
            <a:spLocks noGrp="1"/>
          </p:cNvSpPr>
          <p:nvPr>
            <p:ph idx="1"/>
          </p:nvPr>
        </p:nvSpPr>
        <p:spPr>
          <a:xfrm>
            <a:off x="323528" y="1268760"/>
            <a:ext cx="8686800" cy="5115198"/>
          </a:xfrm>
        </p:spPr>
        <p:txBody>
          <a:bodyPr>
            <a:noAutofit/>
          </a:bodyPr>
          <a:lstStyle/>
          <a:p>
            <a:pPr marL="0" indent="0">
              <a:buNone/>
            </a:pPr>
            <a:r>
              <a:rPr lang="en-US" sz="1600" dirty="0" err="1"/>
              <a:t>Secara</a:t>
            </a:r>
            <a:r>
              <a:rPr lang="en-US" sz="1600" dirty="0"/>
              <a:t> </a:t>
            </a:r>
            <a:r>
              <a:rPr lang="en-US" sz="1600" dirty="0" err="1"/>
              <a:t>umum</a:t>
            </a:r>
            <a:r>
              <a:rPr lang="en-US" sz="1600" dirty="0"/>
              <a:t> </a:t>
            </a:r>
            <a:r>
              <a:rPr lang="en-US" sz="1600" dirty="0" err="1"/>
              <a:t>terdapat</a:t>
            </a:r>
            <a:r>
              <a:rPr lang="en-US" sz="1600" dirty="0"/>
              <a:t> </a:t>
            </a:r>
            <a:r>
              <a:rPr lang="en-US" sz="1600" dirty="0" err="1"/>
              <a:t>dua</a:t>
            </a:r>
            <a:r>
              <a:rPr lang="en-US" sz="1600" dirty="0"/>
              <a:t> </a:t>
            </a:r>
            <a:r>
              <a:rPr lang="en-US" sz="1600" dirty="0" err="1"/>
              <a:t>kelompok</a:t>
            </a:r>
            <a:r>
              <a:rPr lang="en-US" sz="1600" dirty="0"/>
              <a:t> </a:t>
            </a:r>
            <a:r>
              <a:rPr lang="en-US" sz="1600" dirty="0" err="1"/>
              <a:t>besar</a:t>
            </a:r>
            <a:r>
              <a:rPr lang="en-US" sz="1600" dirty="0"/>
              <a:t> </a:t>
            </a:r>
            <a:r>
              <a:rPr lang="en-US" sz="1600" dirty="0" err="1"/>
              <a:t>profil</a:t>
            </a:r>
            <a:r>
              <a:rPr lang="en-US" sz="1600" dirty="0"/>
              <a:t> </a:t>
            </a:r>
            <a:r>
              <a:rPr lang="en-US" sz="1600" dirty="0" err="1"/>
              <a:t>lulusan</a:t>
            </a:r>
            <a:r>
              <a:rPr lang="en-US" sz="1600" dirty="0"/>
              <a:t> </a:t>
            </a:r>
            <a:r>
              <a:rPr lang="en-US" sz="1600" dirty="0" err="1"/>
              <a:t>Sarjana</a:t>
            </a:r>
            <a:r>
              <a:rPr lang="en-US" sz="1600" dirty="0"/>
              <a:t> </a:t>
            </a:r>
            <a:r>
              <a:rPr lang="en-US" sz="1600" dirty="0" err="1"/>
              <a:t>Statistika</a:t>
            </a:r>
            <a:r>
              <a:rPr lang="en-US" sz="1600" dirty="0"/>
              <a:t>, </a:t>
            </a:r>
            <a:r>
              <a:rPr lang="en-US" sz="1600" dirty="0" err="1"/>
              <a:t>yaitu</a:t>
            </a:r>
            <a:r>
              <a:rPr lang="en-US" sz="1600" dirty="0" smtClean="0"/>
              <a:t>:</a:t>
            </a:r>
            <a:endParaRPr lang="en-ID" sz="1600" dirty="0"/>
          </a:p>
          <a:p>
            <a:pPr lvl="0"/>
            <a:r>
              <a:rPr lang="en-US" sz="1600" b="1" dirty="0" err="1"/>
              <a:t>Akademisi</a:t>
            </a:r>
            <a:r>
              <a:rPr lang="en-US" sz="1600" b="1" dirty="0"/>
              <a:t> </a:t>
            </a:r>
            <a:endParaRPr lang="en-ID" sz="1600" b="1" dirty="0"/>
          </a:p>
          <a:p>
            <a:pPr marL="0" indent="0">
              <a:buNone/>
            </a:pPr>
            <a:r>
              <a:rPr lang="en-US" sz="1600" dirty="0" err="1"/>
              <a:t>Akademisi</a:t>
            </a:r>
            <a:r>
              <a:rPr lang="en-US" sz="1600" dirty="0"/>
              <a:t> </a:t>
            </a:r>
            <a:r>
              <a:rPr lang="en-US" sz="1600" dirty="0" err="1"/>
              <a:t>adalah</a:t>
            </a:r>
            <a:r>
              <a:rPr lang="en-US" sz="1600" dirty="0"/>
              <a:t> orang yang </a:t>
            </a:r>
            <a:r>
              <a:rPr lang="en-US" sz="1600" dirty="0" err="1"/>
              <a:t>berpendidikan</a:t>
            </a:r>
            <a:r>
              <a:rPr lang="en-US" sz="1600" dirty="0"/>
              <a:t> </a:t>
            </a:r>
            <a:r>
              <a:rPr lang="en-US" sz="1600" dirty="0" err="1"/>
              <a:t>tinggi</a:t>
            </a:r>
            <a:r>
              <a:rPr lang="en-US" sz="1600" dirty="0"/>
              <a:t> </a:t>
            </a:r>
            <a:r>
              <a:rPr lang="en-US" sz="1600" dirty="0" err="1"/>
              <a:t>dan</a:t>
            </a:r>
            <a:r>
              <a:rPr lang="en-US" sz="1600" dirty="0"/>
              <a:t> </a:t>
            </a:r>
            <a:r>
              <a:rPr lang="en-US" sz="1600" dirty="0" err="1"/>
              <a:t>bekerja</a:t>
            </a:r>
            <a:r>
              <a:rPr lang="en-US" sz="1600" dirty="0"/>
              <a:t> </a:t>
            </a:r>
            <a:r>
              <a:rPr lang="en-US" sz="1600" dirty="0" err="1"/>
              <a:t>sebagai</a:t>
            </a:r>
            <a:r>
              <a:rPr lang="en-US" sz="1600" dirty="0"/>
              <a:t> </a:t>
            </a:r>
            <a:r>
              <a:rPr lang="en-US" sz="1600" dirty="0" err="1"/>
              <a:t>tenaga</a:t>
            </a:r>
            <a:r>
              <a:rPr lang="en-US" sz="1600" dirty="0"/>
              <a:t> </a:t>
            </a:r>
            <a:r>
              <a:rPr lang="en-US" sz="1600" dirty="0" err="1"/>
              <a:t>pendidik</a:t>
            </a:r>
            <a:r>
              <a:rPr lang="en-US" sz="1600" dirty="0"/>
              <a:t> di </a:t>
            </a:r>
            <a:r>
              <a:rPr lang="en-US" sz="1600" dirty="0" err="1"/>
              <a:t>perguruan</a:t>
            </a:r>
            <a:r>
              <a:rPr lang="en-US" sz="1600" dirty="0"/>
              <a:t> </a:t>
            </a:r>
            <a:r>
              <a:rPr lang="en-US" sz="1600" dirty="0" err="1"/>
              <a:t>tinggi</a:t>
            </a:r>
            <a:r>
              <a:rPr lang="en-US" sz="1600" dirty="0"/>
              <a:t>.</a:t>
            </a:r>
            <a:endParaRPr lang="en-ID" sz="1600" dirty="0"/>
          </a:p>
          <a:p>
            <a:pPr marL="0" indent="0">
              <a:buNone/>
            </a:pPr>
            <a:endParaRPr lang="en-ID" sz="1600" dirty="0"/>
          </a:p>
          <a:p>
            <a:pPr lvl="0"/>
            <a:r>
              <a:rPr lang="en-US" sz="1600" dirty="0" err="1"/>
              <a:t>Praktisi</a:t>
            </a:r>
            <a:r>
              <a:rPr lang="en-US" sz="1600" dirty="0"/>
              <a:t> </a:t>
            </a:r>
            <a:r>
              <a:rPr lang="en-US" sz="1600" dirty="0" err="1"/>
              <a:t>Statistik</a:t>
            </a:r>
            <a:r>
              <a:rPr lang="en-US" sz="1600" dirty="0"/>
              <a:t> </a:t>
            </a:r>
            <a:endParaRPr lang="en-ID" sz="1600" dirty="0"/>
          </a:p>
          <a:p>
            <a:pPr marL="0" indent="0">
              <a:buNone/>
            </a:pPr>
            <a:r>
              <a:rPr lang="en-US" sz="1600" dirty="0" err="1"/>
              <a:t>Praktisi</a:t>
            </a:r>
            <a:r>
              <a:rPr lang="en-US" sz="1600" dirty="0"/>
              <a:t> </a:t>
            </a:r>
            <a:r>
              <a:rPr lang="en-US" sz="1600" dirty="0" err="1"/>
              <a:t>statistik</a:t>
            </a:r>
            <a:r>
              <a:rPr lang="en-US" sz="1600" dirty="0"/>
              <a:t> </a:t>
            </a:r>
            <a:r>
              <a:rPr lang="en-US" sz="1600" dirty="0" err="1"/>
              <a:t>adalah</a:t>
            </a:r>
            <a:r>
              <a:rPr lang="en-US" sz="1600" dirty="0"/>
              <a:t> </a:t>
            </a:r>
            <a:r>
              <a:rPr lang="en-US" sz="1600" dirty="0" err="1"/>
              <a:t>pegiat</a:t>
            </a:r>
            <a:r>
              <a:rPr lang="en-US" sz="1600" dirty="0"/>
              <a:t> </a:t>
            </a:r>
            <a:r>
              <a:rPr lang="en-US" sz="1600" dirty="0" err="1"/>
              <a:t>atau</a:t>
            </a:r>
            <a:r>
              <a:rPr lang="en-US" sz="1600" dirty="0"/>
              <a:t> </a:t>
            </a:r>
            <a:r>
              <a:rPr lang="en-US" sz="1600" dirty="0" err="1"/>
              <a:t>pelaksana</a:t>
            </a:r>
            <a:r>
              <a:rPr lang="en-US" sz="1600" dirty="0"/>
              <a:t> </a:t>
            </a:r>
            <a:r>
              <a:rPr lang="en-US" sz="1600" dirty="0" err="1"/>
              <a:t>atau</a:t>
            </a:r>
            <a:r>
              <a:rPr lang="en-US" sz="1600" dirty="0"/>
              <a:t> orang yang </a:t>
            </a:r>
            <a:r>
              <a:rPr lang="en-US" sz="1600" dirty="0" err="1"/>
              <a:t>melakukan</a:t>
            </a:r>
            <a:r>
              <a:rPr lang="en-US" sz="1600" dirty="0"/>
              <a:t> </a:t>
            </a:r>
            <a:r>
              <a:rPr lang="en-US" sz="1600" dirty="0" err="1"/>
              <a:t>pekerjaan</a:t>
            </a:r>
            <a:r>
              <a:rPr lang="en-US" sz="1600" dirty="0"/>
              <a:t> </a:t>
            </a:r>
            <a:r>
              <a:rPr lang="en-US" sz="1600" dirty="0" err="1"/>
              <a:t>menggunakan</a:t>
            </a:r>
            <a:r>
              <a:rPr lang="en-US" sz="1600" dirty="0"/>
              <a:t> </a:t>
            </a:r>
            <a:r>
              <a:rPr lang="en-US" sz="1600" dirty="0" err="1"/>
              <a:t>metode-metode</a:t>
            </a:r>
            <a:r>
              <a:rPr lang="en-US" sz="1600" dirty="0"/>
              <a:t> </a:t>
            </a:r>
            <a:r>
              <a:rPr lang="en-US" sz="1600" dirty="0" err="1"/>
              <a:t>statistik</a:t>
            </a:r>
            <a:r>
              <a:rPr lang="en-US" sz="1600" dirty="0"/>
              <a:t>.  </a:t>
            </a:r>
            <a:endParaRPr lang="en-ID" sz="1600" dirty="0"/>
          </a:p>
          <a:p>
            <a:pPr marL="0" indent="0">
              <a:buNone/>
            </a:pPr>
            <a:endParaRPr lang="en-ID" sz="1600" dirty="0"/>
          </a:p>
          <a:p>
            <a:r>
              <a:rPr lang="en-US" sz="1600" dirty="0" err="1"/>
              <a:t>Contoh</a:t>
            </a:r>
            <a:r>
              <a:rPr lang="en-US" sz="1600" dirty="0"/>
              <a:t> </a:t>
            </a:r>
            <a:r>
              <a:rPr lang="en-US" sz="1600" dirty="0" err="1"/>
              <a:t>profil</a:t>
            </a:r>
            <a:r>
              <a:rPr lang="en-US" sz="1600" dirty="0"/>
              <a:t> </a:t>
            </a:r>
            <a:r>
              <a:rPr lang="en-US" sz="1600" dirty="0" err="1"/>
              <a:t>lulusan</a:t>
            </a:r>
            <a:r>
              <a:rPr lang="en-US" sz="1600" dirty="0"/>
              <a:t> </a:t>
            </a:r>
            <a:r>
              <a:rPr lang="en-US" sz="1600" dirty="0" err="1"/>
              <a:t>sebagai</a:t>
            </a:r>
            <a:r>
              <a:rPr lang="en-US" sz="1600" dirty="0"/>
              <a:t> </a:t>
            </a:r>
            <a:r>
              <a:rPr lang="en-US" sz="1600" dirty="0" err="1"/>
              <a:t>praktisi</a:t>
            </a:r>
            <a:r>
              <a:rPr lang="en-US" sz="1600" dirty="0"/>
              <a:t> </a:t>
            </a:r>
            <a:r>
              <a:rPr lang="en-US" sz="1600" dirty="0" err="1"/>
              <a:t>statistik</a:t>
            </a:r>
            <a:r>
              <a:rPr lang="en-US" sz="1600" dirty="0"/>
              <a:t>:  </a:t>
            </a:r>
            <a:endParaRPr lang="en-ID" sz="1600" dirty="0"/>
          </a:p>
          <a:p>
            <a:pPr lvl="1"/>
            <a:r>
              <a:rPr lang="en-US" sz="1600" i="1" dirty="0"/>
              <a:t>Data Analyst  </a:t>
            </a:r>
            <a:r>
              <a:rPr lang="en-US" sz="1600" dirty="0" err="1"/>
              <a:t>pada</a:t>
            </a:r>
            <a:r>
              <a:rPr lang="en-US" sz="1600" i="1" dirty="0"/>
              <a:t> </a:t>
            </a:r>
            <a:r>
              <a:rPr lang="en-US" sz="1600" dirty="0"/>
              <a:t> </a:t>
            </a:r>
            <a:r>
              <a:rPr lang="en-US" sz="1600" dirty="0" err="1"/>
              <a:t>berbagai</a:t>
            </a:r>
            <a:r>
              <a:rPr lang="en-US" sz="1600" dirty="0"/>
              <a:t> </a:t>
            </a:r>
            <a:r>
              <a:rPr lang="en-US" sz="1600" dirty="0" err="1"/>
              <a:t>bidang</a:t>
            </a:r>
            <a:r>
              <a:rPr lang="en-US" sz="1600" dirty="0"/>
              <a:t> </a:t>
            </a:r>
            <a:endParaRPr lang="en-ID" sz="1600" dirty="0"/>
          </a:p>
          <a:p>
            <a:pPr lvl="1"/>
            <a:r>
              <a:rPr lang="en-US" sz="1600" dirty="0" err="1"/>
              <a:t>Konsultan</a:t>
            </a:r>
            <a:r>
              <a:rPr lang="en-US" sz="1600" dirty="0"/>
              <a:t> </a:t>
            </a:r>
            <a:r>
              <a:rPr lang="en-US" sz="1600" dirty="0" err="1"/>
              <a:t>Riset</a:t>
            </a:r>
            <a:r>
              <a:rPr lang="en-US" sz="1600" dirty="0"/>
              <a:t> </a:t>
            </a:r>
            <a:endParaRPr lang="en-ID" sz="1600" dirty="0"/>
          </a:p>
          <a:p>
            <a:pPr lvl="1"/>
            <a:r>
              <a:rPr lang="en-US" sz="1600" dirty="0" err="1"/>
              <a:t>Aktuaris</a:t>
            </a:r>
            <a:r>
              <a:rPr lang="en-US" sz="1600" dirty="0"/>
              <a:t> </a:t>
            </a:r>
            <a:endParaRPr lang="en-ID" sz="1600" dirty="0"/>
          </a:p>
          <a:p>
            <a:pPr lvl="1"/>
            <a:r>
              <a:rPr lang="en-US" sz="1600" dirty="0"/>
              <a:t>Manager </a:t>
            </a:r>
            <a:r>
              <a:rPr lang="en-US" sz="1600" dirty="0" err="1"/>
              <a:t>Riset</a:t>
            </a:r>
            <a:r>
              <a:rPr lang="en-US" sz="1600" dirty="0"/>
              <a:t> </a:t>
            </a:r>
            <a:endParaRPr lang="en-ID" sz="1600" dirty="0"/>
          </a:p>
          <a:p>
            <a:pPr lvl="1"/>
            <a:r>
              <a:rPr lang="en-US" sz="1600" dirty="0" err="1"/>
              <a:t>Managemen</a:t>
            </a:r>
            <a:r>
              <a:rPr lang="en-US" sz="1600" dirty="0"/>
              <a:t>/</a:t>
            </a:r>
            <a:r>
              <a:rPr lang="en-US" sz="1600" dirty="0" err="1"/>
              <a:t>Pengelola</a:t>
            </a:r>
            <a:r>
              <a:rPr lang="en-US" sz="1600" dirty="0"/>
              <a:t> Data </a:t>
            </a:r>
            <a:endParaRPr lang="en-ID" sz="1600" dirty="0"/>
          </a:p>
          <a:p>
            <a:pPr lvl="1"/>
            <a:r>
              <a:rPr lang="en-US" sz="1600" dirty="0"/>
              <a:t>Manager </a:t>
            </a:r>
            <a:r>
              <a:rPr lang="en-US" sz="1600" dirty="0" err="1"/>
              <a:t>Investasi</a:t>
            </a:r>
            <a:r>
              <a:rPr lang="en-US" sz="1600" dirty="0"/>
              <a:t> </a:t>
            </a:r>
            <a:endParaRPr lang="en-ID" sz="1600" dirty="0"/>
          </a:p>
          <a:p>
            <a:pPr lvl="1"/>
            <a:r>
              <a:rPr lang="en-US" sz="1600" dirty="0"/>
              <a:t>Manager </a:t>
            </a:r>
            <a:r>
              <a:rPr lang="en-US" sz="1600" i="1" dirty="0"/>
              <a:t>Quality Control </a:t>
            </a:r>
            <a:endParaRPr lang="en-ID" sz="1600" dirty="0"/>
          </a:p>
          <a:p>
            <a:pPr lvl="1"/>
            <a:r>
              <a:rPr lang="en-US" sz="1600" dirty="0" err="1"/>
              <a:t>Analis</a:t>
            </a:r>
            <a:r>
              <a:rPr lang="en-US" sz="1600" dirty="0"/>
              <a:t> </a:t>
            </a:r>
            <a:r>
              <a:rPr lang="en-US" sz="1600" dirty="0" err="1"/>
              <a:t>Pasar</a:t>
            </a:r>
            <a:r>
              <a:rPr lang="en-US" sz="1600" dirty="0"/>
              <a:t> </a:t>
            </a:r>
            <a:r>
              <a:rPr lang="en-US" sz="1600" dirty="0" smtClean="0"/>
              <a:t>Modal</a:t>
            </a:r>
            <a:endParaRPr lang="en-ID" sz="1600" dirty="0"/>
          </a:p>
          <a:p>
            <a:pPr lvl="1"/>
            <a:r>
              <a:rPr lang="en-US" sz="1600" dirty="0" err="1" smtClean="0"/>
              <a:t>dan</a:t>
            </a:r>
            <a:r>
              <a:rPr lang="en-US" sz="1600" dirty="0" smtClean="0"/>
              <a:t> </a:t>
            </a:r>
            <a:r>
              <a:rPr lang="en-US" sz="1600" dirty="0"/>
              <a:t>lain-lain</a:t>
            </a:r>
            <a:endParaRPr lang="en-ID" sz="1600" dirty="0"/>
          </a:p>
          <a:p>
            <a:endParaRPr lang="en-US" sz="1600" dirty="0"/>
          </a:p>
        </p:txBody>
      </p:sp>
    </p:spTree>
    <p:extLst>
      <p:ext uri="{BB962C8B-B14F-4D97-AF65-F5344CB8AC3E}">
        <p14:creationId xmlns:p14="http://schemas.microsoft.com/office/powerpoint/2010/main" val="95179093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88640"/>
            <a:ext cx="5904656" cy="369332"/>
          </a:xfrm>
          <a:prstGeom prst="rect">
            <a:avLst/>
          </a:prstGeom>
          <a:noFill/>
        </p:spPr>
        <p:txBody>
          <a:bodyPr wrap="square" rtlCol="0">
            <a:spAutoFit/>
          </a:bodyPr>
          <a:lstStyle/>
          <a:p>
            <a:pPr algn="ctr"/>
            <a:r>
              <a:rPr lang="id-ID" b="1" dirty="0" smtClean="0"/>
              <a:t>CAPAIAN PEMBELAJARAN PRODI S1 STATISTIKA</a:t>
            </a:r>
            <a:endParaRPr lang="id-ID" b="1" dirty="0"/>
          </a:p>
        </p:txBody>
      </p:sp>
      <p:graphicFrame>
        <p:nvGraphicFramePr>
          <p:cNvPr id="3" name="Object 2"/>
          <p:cNvGraphicFramePr>
            <a:graphicFrameLocks noChangeAspect="1"/>
          </p:cNvGraphicFramePr>
          <p:nvPr>
            <p:extLst>
              <p:ext uri="{D42A27DB-BD31-4B8C-83A1-F6EECF244321}">
                <p14:modId xmlns:p14="http://schemas.microsoft.com/office/powerpoint/2010/main" val="4122051328"/>
              </p:ext>
            </p:extLst>
          </p:nvPr>
        </p:nvGraphicFramePr>
        <p:xfrm>
          <a:off x="323528" y="1340768"/>
          <a:ext cx="12601400" cy="5025752"/>
        </p:xfrm>
        <a:graphic>
          <a:graphicData uri="http://schemas.openxmlformats.org/presentationml/2006/ole">
            <mc:AlternateContent xmlns:mc="http://schemas.openxmlformats.org/markup-compatibility/2006">
              <mc:Choice xmlns:v="urn:schemas-microsoft-com:vml" Requires="v">
                <p:oleObj spid="_x0000_s1051" name="Document" r:id="rId3" imgW="8712200" imgH="3657600" progId="Word.Document.12">
                  <p:embed/>
                </p:oleObj>
              </mc:Choice>
              <mc:Fallback>
                <p:oleObj name="Document" r:id="rId3" imgW="8712200" imgH="3657600" progId="Word.Document.12">
                  <p:embed/>
                  <p:pic>
                    <p:nvPicPr>
                      <p:cNvPr id="0" name=""/>
                      <p:cNvPicPr/>
                      <p:nvPr/>
                    </p:nvPicPr>
                    <p:blipFill>
                      <a:blip r:embed="rId4"/>
                      <a:stretch>
                        <a:fillRect/>
                      </a:stretch>
                    </p:blipFill>
                    <p:spPr>
                      <a:xfrm>
                        <a:off x="323528" y="1340768"/>
                        <a:ext cx="12601400" cy="5025752"/>
                      </a:xfrm>
                      <a:prstGeom prst="rect">
                        <a:avLst/>
                      </a:prstGeom>
                    </p:spPr>
                  </p:pic>
                </p:oleObj>
              </mc:Fallback>
            </mc:AlternateContent>
          </a:graphicData>
        </a:graphic>
      </p:graphicFrame>
    </p:spTree>
    <p:extLst>
      <p:ext uri="{BB962C8B-B14F-4D97-AF65-F5344CB8AC3E}">
        <p14:creationId xmlns:p14="http://schemas.microsoft.com/office/powerpoint/2010/main" val="270943121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Capaian</a:t>
            </a:r>
            <a:r>
              <a:rPr lang="en-US" dirty="0" smtClean="0"/>
              <a:t> </a:t>
            </a:r>
            <a:r>
              <a:rPr lang="en-US" dirty="0" err="1" smtClean="0"/>
              <a:t>pembelajaran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331888738"/>
              </p:ext>
            </p:extLst>
          </p:nvPr>
        </p:nvGraphicFramePr>
        <p:xfrm>
          <a:off x="1043608" y="1689100"/>
          <a:ext cx="12493004" cy="5168900"/>
        </p:xfrm>
        <a:graphic>
          <a:graphicData uri="http://schemas.openxmlformats.org/presentationml/2006/ole">
            <mc:AlternateContent xmlns:mc="http://schemas.openxmlformats.org/markup-compatibility/2006">
              <mc:Choice xmlns:v="urn:schemas-microsoft-com:vml" Requires="v">
                <p:oleObj spid="_x0000_s2075" name="Document" r:id="rId3" imgW="8712200" imgH="3479800" progId="Word.Document.12">
                  <p:embed/>
                </p:oleObj>
              </mc:Choice>
              <mc:Fallback>
                <p:oleObj name="Document" r:id="rId3" imgW="8712200" imgH="3479800" progId="Word.Document.12">
                  <p:embed/>
                  <p:pic>
                    <p:nvPicPr>
                      <p:cNvPr id="0" name=""/>
                      <p:cNvPicPr/>
                      <p:nvPr/>
                    </p:nvPicPr>
                    <p:blipFill>
                      <a:blip r:embed="rId4"/>
                      <a:stretch>
                        <a:fillRect/>
                      </a:stretch>
                    </p:blipFill>
                    <p:spPr>
                      <a:xfrm>
                        <a:off x="1043608" y="1689100"/>
                        <a:ext cx="12493004" cy="5168900"/>
                      </a:xfrm>
                      <a:prstGeom prst="rect">
                        <a:avLst/>
                      </a:prstGeom>
                    </p:spPr>
                  </p:pic>
                </p:oleObj>
              </mc:Fallback>
            </mc:AlternateContent>
          </a:graphicData>
        </a:graphic>
      </p:graphicFrame>
    </p:spTree>
    <p:extLst>
      <p:ext uri="{BB962C8B-B14F-4D97-AF65-F5344CB8AC3E}">
        <p14:creationId xmlns:p14="http://schemas.microsoft.com/office/powerpoint/2010/main" val="42348401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686800" cy="838200"/>
          </a:xfrm>
        </p:spPr>
        <p:txBody>
          <a:bodyPr>
            <a:normAutofit fontScale="90000"/>
          </a:bodyPr>
          <a:lstStyle/>
          <a:p>
            <a:pPr algn="ctr"/>
            <a:r>
              <a:rPr lang="id-ID" dirty="0" smtClean="0"/>
              <a:t>STRUKTUR KURIKULUM MINIMAL</a:t>
            </a:r>
            <a:br>
              <a:rPr lang="id-ID" dirty="0" smtClean="0"/>
            </a:br>
            <a:r>
              <a:rPr lang="id-ID" dirty="0" smtClean="0"/>
              <a:t>prodi s-1 statistika</a:t>
            </a:r>
            <a:endParaRPr lang="id-ID" dirty="0"/>
          </a:p>
        </p:txBody>
      </p:sp>
      <p:graphicFrame>
        <p:nvGraphicFramePr>
          <p:cNvPr id="3" name="Object 2"/>
          <p:cNvGraphicFramePr>
            <a:graphicFrameLocks noChangeAspect="1"/>
          </p:cNvGraphicFramePr>
          <p:nvPr>
            <p:extLst>
              <p:ext uri="{D42A27DB-BD31-4B8C-83A1-F6EECF244321}">
                <p14:modId xmlns:p14="http://schemas.microsoft.com/office/powerpoint/2010/main" val="2582186666"/>
              </p:ext>
            </p:extLst>
          </p:nvPr>
        </p:nvGraphicFramePr>
        <p:xfrm>
          <a:off x="395536" y="1700808"/>
          <a:ext cx="12853044" cy="4396060"/>
        </p:xfrm>
        <a:graphic>
          <a:graphicData uri="http://schemas.openxmlformats.org/presentationml/2006/ole">
            <mc:AlternateContent xmlns:mc="http://schemas.openxmlformats.org/markup-compatibility/2006">
              <mc:Choice xmlns:v="urn:schemas-microsoft-com:vml" Requires="v">
                <p:oleObj spid="_x0000_s3099" name="Document" r:id="rId3" imgW="8712200" imgH="2311400" progId="Word.Document.12">
                  <p:embed/>
                </p:oleObj>
              </mc:Choice>
              <mc:Fallback>
                <p:oleObj name="Document" r:id="rId3" imgW="8712200" imgH="2311400" progId="Word.Document.12">
                  <p:embed/>
                  <p:pic>
                    <p:nvPicPr>
                      <p:cNvPr id="0" name=""/>
                      <p:cNvPicPr/>
                      <p:nvPr/>
                    </p:nvPicPr>
                    <p:blipFill>
                      <a:blip r:embed="rId4"/>
                      <a:stretch>
                        <a:fillRect/>
                      </a:stretch>
                    </p:blipFill>
                    <p:spPr>
                      <a:xfrm>
                        <a:off x="395536" y="1700808"/>
                        <a:ext cx="12853044" cy="4396060"/>
                      </a:xfrm>
                      <a:prstGeom prst="rect">
                        <a:avLst/>
                      </a:prstGeom>
                    </p:spPr>
                  </p:pic>
                </p:oleObj>
              </mc:Fallback>
            </mc:AlternateContent>
          </a:graphicData>
        </a:graphic>
      </p:graphicFrame>
    </p:spTree>
    <p:extLst>
      <p:ext uri="{BB962C8B-B14F-4D97-AF65-F5344CB8AC3E}">
        <p14:creationId xmlns:p14="http://schemas.microsoft.com/office/powerpoint/2010/main" val="263007440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632" y="0"/>
            <a:ext cx="6696744" cy="6078722"/>
          </a:xfrm>
          <a:prstGeom prst="rect">
            <a:avLst/>
          </a:prstGeom>
        </p:spPr>
      </p:pic>
      <p:sp>
        <p:nvSpPr>
          <p:cNvPr id="4" name="Rectangle 3"/>
          <p:cNvSpPr/>
          <p:nvPr/>
        </p:nvSpPr>
        <p:spPr>
          <a:xfrm>
            <a:off x="1547664" y="5949279"/>
            <a:ext cx="5976664" cy="923330"/>
          </a:xfrm>
          <a:prstGeom prst="rect">
            <a:avLst/>
          </a:prstGeom>
        </p:spPr>
        <p:txBody>
          <a:bodyPr wrap="square">
            <a:spAutoFit/>
          </a:bodyPr>
          <a:lstStyle/>
          <a:p>
            <a:r>
              <a:rPr lang="en-US" b="1" dirty="0" err="1"/>
              <a:t>Keterangan</a:t>
            </a:r>
            <a:r>
              <a:rPr lang="en-US" dirty="0"/>
              <a:t>: </a:t>
            </a:r>
            <a:endParaRPr lang="en-ID" dirty="0"/>
          </a:p>
          <a:p>
            <a:pPr marL="285750" indent="-285750">
              <a:buFontTx/>
              <a:buChar char="•"/>
            </a:pPr>
            <a:r>
              <a:rPr lang="en-US" dirty="0" err="1" smtClean="0"/>
              <a:t>Nama</a:t>
            </a:r>
            <a:r>
              <a:rPr lang="en-US" dirty="0" smtClean="0"/>
              <a:t> </a:t>
            </a:r>
            <a:r>
              <a:rPr lang="en-US" dirty="0"/>
              <a:t>Mata </a:t>
            </a:r>
            <a:r>
              <a:rPr lang="en-US" dirty="0" err="1"/>
              <a:t>Kuliah</a:t>
            </a:r>
            <a:r>
              <a:rPr lang="en-US" dirty="0"/>
              <a:t> </a:t>
            </a:r>
            <a:r>
              <a:rPr lang="en-US" dirty="0" err="1"/>
              <a:t>Tentatif</a:t>
            </a:r>
            <a:r>
              <a:rPr lang="en-US" dirty="0"/>
              <a:t> </a:t>
            </a:r>
            <a:endParaRPr lang="en-ID" dirty="0"/>
          </a:p>
          <a:p>
            <a:pPr marL="285750" indent="-285750">
              <a:buFontTx/>
              <a:buChar char="•"/>
            </a:pPr>
            <a:endParaRPr lang="en-ID" dirty="0"/>
          </a:p>
        </p:txBody>
      </p:sp>
    </p:spTree>
    <p:extLst>
      <p:ext uri="{BB962C8B-B14F-4D97-AF65-F5344CB8AC3E}">
        <p14:creationId xmlns:p14="http://schemas.microsoft.com/office/powerpoint/2010/main" val="69744086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686800" cy="838200"/>
          </a:xfrm>
        </p:spPr>
        <p:txBody>
          <a:bodyPr/>
          <a:lstStyle/>
          <a:p>
            <a:r>
              <a:rPr lang="en-US" dirty="0" err="1" smtClean="0"/>
              <a:t>Peta</a:t>
            </a:r>
            <a:r>
              <a:rPr lang="en-US" dirty="0" smtClean="0"/>
              <a:t> </a:t>
            </a:r>
            <a:r>
              <a:rPr lang="en-US" dirty="0" err="1" smtClean="0"/>
              <a:t>capaian</a:t>
            </a:r>
            <a:r>
              <a:rPr lang="en-US" dirty="0" smtClean="0"/>
              <a:t> </a:t>
            </a:r>
            <a:r>
              <a:rPr lang="en-US" dirty="0" err="1" smtClean="0"/>
              <a:t>pembelajaran</a:t>
            </a:r>
            <a:endParaRPr lang="en-US" dirty="0"/>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906053983"/>
              </p:ext>
            </p:extLst>
          </p:nvPr>
        </p:nvGraphicFramePr>
        <p:xfrm>
          <a:off x="251520" y="1196752"/>
          <a:ext cx="8712200" cy="5482580"/>
        </p:xfrm>
        <a:graphic>
          <a:graphicData uri="http://schemas.openxmlformats.org/presentationml/2006/ole">
            <mc:AlternateContent xmlns:mc="http://schemas.openxmlformats.org/markup-compatibility/2006">
              <mc:Choice xmlns:v="urn:schemas-microsoft-com:vml" Requires="v">
                <p:oleObj spid="_x0000_s5147" name="Document" r:id="rId3" imgW="8712200" imgH="4762500" progId="Word.Document.12">
                  <p:embed/>
                </p:oleObj>
              </mc:Choice>
              <mc:Fallback>
                <p:oleObj name="Document" r:id="rId3" imgW="8712200" imgH="4762500" progId="Word.Document.12">
                  <p:embed/>
                  <p:pic>
                    <p:nvPicPr>
                      <p:cNvPr id="0" name=""/>
                      <p:cNvPicPr/>
                      <p:nvPr/>
                    </p:nvPicPr>
                    <p:blipFill>
                      <a:blip r:embed="rId4"/>
                      <a:stretch>
                        <a:fillRect/>
                      </a:stretch>
                    </p:blipFill>
                    <p:spPr>
                      <a:xfrm>
                        <a:off x="251520" y="1196752"/>
                        <a:ext cx="8712200" cy="5482580"/>
                      </a:xfrm>
                      <a:prstGeom prst="rect">
                        <a:avLst/>
                      </a:prstGeom>
                    </p:spPr>
                  </p:pic>
                </p:oleObj>
              </mc:Fallback>
            </mc:AlternateContent>
          </a:graphicData>
        </a:graphic>
      </p:graphicFrame>
    </p:spTree>
    <p:extLst>
      <p:ext uri="{BB962C8B-B14F-4D97-AF65-F5344CB8AC3E}">
        <p14:creationId xmlns:p14="http://schemas.microsoft.com/office/powerpoint/2010/main" val="16342852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841248"/>
          </a:xfrm>
        </p:spPr>
        <p:txBody>
          <a:bodyPr>
            <a:normAutofit fontScale="90000"/>
          </a:bodyPr>
          <a:lstStyle/>
          <a:p>
            <a:pPr algn="ctr"/>
            <a:r>
              <a:rPr lang="id-ID" b="1" dirty="0">
                <a:solidFill>
                  <a:schemeClr val="tx1"/>
                </a:solidFill>
              </a:rPr>
              <a:t>TIM KURIKULUM PRODI </a:t>
            </a:r>
            <a:r>
              <a:rPr lang="id-ID" b="1" dirty="0" smtClean="0">
                <a:solidFill>
                  <a:schemeClr val="tx1"/>
                </a:solidFill>
              </a:rPr>
              <a:t>S-1 MATEMATIKA (2013)</a:t>
            </a:r>
            <a:endParaRPr lang="id-ID" b="1" dirty="0">
              <a:solidFill>
                <a:schemeClr val="tx1"/>
              </a:solidFill>
            </a:endParaRPr>
          </a:p>
        </p:txBody>
      </p:sp>
      <p:sp>
        <p:nvSpPr>
          <p:cNvPr id="3" name="Content Placeholder 2"/>
          <p:cNvSpPr>
            <a:spLocks noGrp="1"/>
          </p:cNvSpPr>
          <p:nvPr>
            <p:ph sz="half" idx="1"/>
          </p:nvPr>
        </p:nvSpPr>
        <p:spPr>
          <a:xfrm>
            <a:off x="179512" y="1600200"/>
            <a:ext cx="4752528" cy="4724400"/>
          </a:xfrm>
        </p:spPr>
        <p:txBody>
          <a:bodyPr>
            <a:normAutofit fontScale="92500" lnSpcReduction="10000"/>
          </a:bodyPr>
          <a:lstStyle/>
          <a:p>
            <a:pPr marL="514350" lvl="0" indent="-514350">
              <a:buFont typeface="+mj-lt"/>
              <a:buAutoNum type="arabicPeriod"/>
            </a:pPr>
            <a:r>
              <a:rPr lang="id-ID" b="1" dirty="0"/>
              <a:t>Prof. Dr. Basuki Widodo (ITS)</a:t>
            </a:r>
          </a:p>
          <a:p>
            <a:pPr marL="514350" lvl="0" indent="-514350">
              <a:buFont typeface="+mj-lt"/>
              <a:buAutoNum type="arabicPeriod"/>
            </a:pPr>
            <a:r>
              <a:rPr lang="id-ID" b="1" dirty="0"/>
              <a:t>Prof. Dr. Agus Suryanto (UB)</a:t>
            </a:r>
          </a:p>
          <a:p>
            <a:pPr marL="514350" indent="-514350">
              <a:buFont typeface="+mj-lt"/>
              <a:buAutoNum type="arabicPeriod"/>
            </a:pPr>
            <a:r>
              <a:rPr lang="id-ID" b="1" dirty="0"/>
              <a:t>Prof. Dr. Sri Wahyuni (UGM)</a:t>
            </a:r>
          </a:p>
          <a:p>
            <a:pPr marL="514350" lvl="0" indent="-514350">
              <a:buFont typeface="+mj-lt"/>
              <a:buAutoNum type="arabicPeriod"/>
            </a:pPr>
            <a:r>
              <a:rPr lang="id-ID" b="1" dirty="0" smtClean="0"/>
              <a:t>Prof</a:t>
            </a:r>
            <a:r>
              <a:rPr lang="id-ID" b="1" dirty="0"/>
              <a:t>. Dr. Hendra Gunawan (ITB)</a:t>
            </a:r>
          </a:p>
          <a:p>
            <a:pPr marL="514350" lvl="0" indent="-514350">
              <a:buFont typeface="+mj-lt"/>
              <a:buAutoNum type="arabicPeriod"/>
            </a:pPr>
            <a:r>
              <a:rPr lang="id-ID" b="1" dirty="0" smtClean="0"/>
              <a:t>Prof</a:t>
            </a:r>
            <a:r>
              <a:rPr lang="id-ID" b="1" dirty="0"/>
              <a:t>. Dr. Asep K. Supriatna (Unpad)</a:t>
            </a:r>
          </a:p>
          <a:p>
            <a:pPr marL="514350" lvl="0" indent="-514350">
              <a:buFont typeface="+mj-lt"/>
              <a:buAutoNum type="arabicPeriod"/>
            </a:pPr>
            <a:r>
              <a:rPr lang="id-ID" b="1" dirty="0"/>
              <a:t>Prof. Dr. Tulus (USU</a:t>
            </a:r>
            <a:r>
              <a:rPr lang="id-ID" b="1" dirty="0" smtClean="0"/>
              <a:t>)</a:t>
            </a:r>
            <a:endParaRPr lang="en-US" b="1" dirty="0" smtClean="0"/>
          </a:p>
          <a:p>
            <a:pPr marL="514350" lvl="0" indent="-514350">
              <a:buFont typeface="+mj-lt"/>
              <a:buAutoNum type="arabicPeriod"/>
            </a:pPr>
            <a:r>
              <a:rPr lang="en-US" b="1" dirty="0" smtClean="0"/>
              <a:t>Dr. Jansen </a:t>
            </a:r>
            <a:r>
              <a:rPr lang="en-US" b="1" dirty="0" err="1" smtClean="0"/>
              <a:t>Naiborhu</a:t>
            </a:r>
            <a:r>
              <a:rPr lang="en-US" b="1" dirty="0" smtClean="0"/>
              <a:t> (ITB)</a:t>
            </a:r>
            <a:endParaRPr lang="id-ID" b="1" dirty="0"/>
          </a:p>
          <a:p>
            <a:pPr marL="514350" lvl="0" indent="-514350">
              <a:buFont typeface="+mj-lt"/>
              <a:buAutoNum type="arabicPeriod"/>
            </a:pPr>
            <a:r>
              <a:rPr lang="id-ID" b="1" dirty="0"/>
              <a:t>Dr. Sri Nurdiati (IPB)</a:t>
            </a:r>
          </a:p>
          <a:p>
            <a:pPr marL="514350" lvl="0" indent="-514350">
              <a:buFont typeface="+mj-lt"/>
              <a:buAutoNum type="arabicPeriod"/>
            </a:pPr>
            <a:r>
              <a:rPr lang="id-ID" b="1" dirty="0"/>
              <a:t>Dr. Ch. Rini Indrati (UGM)</a:t>
            </a:r>
          </a:p>
          <a:p>
            <a:endParaRPr lang="id-ID" dirty="0"/>
          </a:p>
        </p:txBody>
      </p:sp>
      <p:sp>
        <p:nvSpPr>
          <p:cNvPr id="4" name="Content Placeholder 3"/>
          <p:cNvSpPr>
            <a:spLocks noGrp="1"/>
          </p:cNvSpPr>
          <p:nvPr>
            <p:ph sz="half" idx="2"/>
          </p:nvPr>
        </p:nvSpPr>
        <p:spPr>
          <a:xfrm>
            <a:off x="4932040" y="1600200"/>
            <a:ext cx="4059560" cy="3052936"/>
          </a:xfrm>
        </p:spPr>
        <p:txBody>
          <a:bodyPr>
            <a:normAutofit fontScale="92500" lnSpcReduction="10000"/>
          </a:bodyPr>
          <a:lstStyle/>
          <a:p>
            <a:pPr marL="514350" lvl="0" indent="-514350">
              <a:buFont typeface="+mj-lt"/>
              <a:buAutoNum type="arabicPeriod"/>
            </a:pPr>
            <a:r>
              <a:rPr lang="id-ID" b="1" dirty="0"/>
              <a:t>Dr. Siti Fatimah (UPI)</a:t>
            </a:r>
          </a:p>
          <a:p>
            <a:pPr marL="514350" lvl="0" indent="-514350">
              <a:buFont typeface="+mj-lt"/>
              <a:buAutoNum type="arabicPeriod"/>
            </a:pPr>
            <a:r>
              <a:rPr lang="id-ID" b="1" dirty="0"/>
              <a:t>Dr. Kiki A. Sugeng (UI)</a:t>
            </a:r>
          </a:p>
          <a:p>
            <a:pPr marL="514350" lvl="0" indent="-514350">
              <a:buFont typeface="+mj-lt"/>
              <a:buAutoNum type="arabicPeriod"/>
            </a:pPr>
            <a:r>
              <a:rPr lang="id-ID" b="1" dirty="0" smtClean="0"/>
              <a:t>Dr</a:t>
            </a:r>
            <a:r>
              <a:rPr lang="id-ID" b="1" dirty="0"/>
              <a:t>. Agus Yodi Gunawan (ITB)</a:t>
            </a:r>
          </a:p>
          <a:p>
            <a:pPr marL="514350" lvl="0" indent="-514350">
              <a:buFont typeface="+mj-lt"/>
              <a:buAutoNum type="arabicPeriod"/>
            </a:pPr>
            <a:r>
              <a:rPr lang="id-ID" b="1" dirty="0"/>
              <a:t>Gani Gunawan, M.Si. (UNISBA)</a:t>
            </a:r>
          </a:p>
          <a:p>
            <a:pPr marL="514350" lvl="0" indent="-514350">
              <a:buFont typeface="+mj-lt"/>
              <a:buAutoNum type="arabicPeriod"/>
            </a:pPr>
            <a:r>
              <a:rPr lang="id-ID" b="1" dirty="0"/>
              <a:t>Ali Kusnanto, M.Si (IPB)</a:t>
            </a:r>
          </a:p>
          <a:p>
            <a:endParaRPr lang="id-ID" dirty="0"/>
          </a:p>
        </p:txBody>
      </p:sp>
    </p:spTree>
    <p:extLst>
      <p:ext uri="{BB962C8B-B14F-4D97-AF65-F5344CB8AC3E}">
        <p14:creationId xmlns:p14="http://schemas.microsoft.com/office/powerpoint/2010/main" val="275838805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 name="Content Placeholder 11"/>
          <p:cNvPicPr>
            <a:picLocks noGrp="1" noChangeAspect="1"/>
          </p:cNvPicPr>
          <p:nvPr>
            <p:ph idx="1"/>
          </p:nvPr>
        </p:nvPicPr>
        <p:blipFill>
          <a:blip r:embed="rId2"/>
          <a:srcRect l="7311" r="7311"/>
          <a:stretch>
            <a:fillRect/>
          </a:stretch>
        </p:blipFill>
        <p:spPr/>
      </p:pic>
    </p:spTree>
    <p:extLst>
      <p:ext uri="{BB962C8B-B14F-4D97-AF65-F5344CB8AC3E}">
        <p14:creationId xmlns:p14="http://schemas.microsoft.com/office/powerpoint/2010/main" val="25432728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276" y="2232627"/>
            <a:ext cx="8458200" cy="1222375"/>
          </a:xfrm>
        </p:spPr>
        <p:txBody>
          <a:bodyPr>
            <a:normAutofit/>
          </a:bodyPr>
          <a:lstStyle/>
          <a:p>
            <a:pPr algn="ctr"/>
            <a:r>
              <a:rPr lang="id-ID" sz="2400" dirty="0" smtClean="0"/>
              <a:t>REKOMENDASI Capaian Pembelajaran </a:t>
            </a:r>
            <a:br>
              <a:rPr lang="id-ID" sz="2400" dirty="0" smtClean="0"/>
            </a:br>
            <a:r>
              <a:rPr lang="id-ID" sz="2400" dirty="0" smtClean="0"/>
              <a:t>DAN STRUKTUR KURIKULUM MINIMAL</a:t>
            </a:r>
            <a:br>
              <a:rPr lang="id-ID" sz="2400" dirty="0" smtClean="0"/>
            </a:br>
            <a:r>
              <a:rPr lang="id-ID" sz="2400" dirty="0" smtClean="0"/>
              <a:t>PRODI S-1 ILMU KOMPUTER/TEKNIK INFORMATIKA</a:t>
            </a:r>
            <a:endParaRPr lang="id-ID" sz="2400" dirty="0"/>
          </a:p>
        </p:txBody>
      </p:sp>
    </p:spTree>
    <p:extLst>
      <p:ext uri="{BB962C8B-B14F-4D97-AF65-F5344CB8AC3E}">
        <p14:creationId xmlns:p14="http://schemas.microsoft.com/office/powerpoint/2010/main" val="345745073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676400"/>
            <a:ext cx="5638800" cy="4800600"/>
          </a:xfrm>
        </p:spPr>
        <p:txBody>
          <a:bodyPr>
            <a:normAutofit/>
          </a:bodyPr>
          <a:lstStyle/>
          <a:p>
            <a:pPr lvl="0"/>
            <a:r>
              <a:rPr lang="en-US" sz="3600" b="1" dirty="0" err="1" smtClean="0">
                <a:solidFill>
                  <a:srgbClr val="0070C0"/>
                </a:solidFill>
              </a:rPr>
              <a:t>Praktisi</a:t>
            </a:r>
            <a:endParaRPr lang="en-US" sz="3600" b="1" dirty="0">
              <a:solidFill>
                <a:srgbClr val="0070C0"/>
              </a:solidFill>
            </a:endParaRPr>
          </a:p>
          <a:p>
            <a:pPr lvl="0"/>
            <a:r>
              <a:rPr lang="en-US" sz="3600" b="1" dirty="0" err="1" smtClean="0">
                <a:solidFill>
                  <a:srgbClr val="0070C0"/>
                </a:solidFill>
              </a:rPr>
              <a:t>Konsultan</a:t>
            </a:r>
            <a:endParaRPr lang="en-US" sz="3600" b="1" dirty="0">
              <a:solidFill>
                <a:srgbClr val="0070C0"/>
              </a:solidFill>
            </a:endParaRPr>
          </a:p>
          <a:p>
            <a:pPr lvl="0"/>
            <a:r>
              <a:rPr lang="en-US" sz="3600" b="1" dirty="0" err="1" smtClean="0">
                <a:solidFill>
                  <a:srgbClr val="0070C0"/>
                </a:solidFill>
              </a:rPr>
              <a:t>Akademisi</a:t>
            </a:r>
            <a:endParaRPr lang="en-US" sz="3600" b="1" dirty="0">
              <a:solidFill>
                <a:srgbClr val="0070C0"/>
              </a:solidFill>
            </a:endParaRPr>
          </a:p>
          <a:p>
            <a:pPr lvl="0"/>
            <a:r>
              <a:rPr lang="en-US" sz="3600" b="1" dirty="0" err="1">
                <a:solidFill>
                  <a:srgbClr val="0070C0"/>
                </a:solidFill>
              </a:rPr>
              <a:t>Asisten</a:t>
            </a:r>
            <a:r>
              <a:rPr lang="en-US" sz="3600" b="1" dirty="0">
                <a:solidFill>
                  <a:srgbClr val="0070C0"/>
                </a:solidFill>
              </a:rPr>
              <a:t> </a:t>
            </a:r>
            <a:r>
              <a:rPr lang="en-US" sz="3600" b="1" dirty="0" err="1">
                <a:solidFill>
                  <a:srgbClr val="0070C0"/>
                </a:solidFill>
              </a:rPr>
              <a:t>Peneliti</a:t>
            </a:r>
            <a:r>
              <a:rPr lang="en-US" sz="3600" b="1" dirty="0">
                <a:solidFill>
                  <a:srgbClr val="0070C0"/>
                </a:solidFill>
              </a:rPr>
              <a:t> </a:t>
            </a:r>
            <a:endParaRPr lang="en-US" sz="3600" b="1" dirty="0" smtClean="0">
              <a:solidFill>
                <a:srgbClr val="0070C0"/>
              </a:solidFill>
            </a:endParaRPr>
          </a:p>
          <a:p>
            <a:pPr lvl="0">
              <a:buNone/>
            </a:pPr>
            <a:endParaRPr lang="en-US" sz="3600" dirty="0" smtClean="0"/>
          </a:p>
          <a:p>
            <a:pPr lvl="0">
              <a:buNone/>
            </a:pPr>
            <a:r>
              <a:rPr lang="en-US" sz="3600" b="1" dirty="0" err="1" smtClean="0">
                <a:solidFill>
                  <a:srgbClr val="0070C0"/>
                </a:solidFill>
              </a:rPr>
              <a:t>Bidang</a:t>
            </a:r>
            <a:r>
              <a:rPr lang="en-US" sz="3600" b="1" dirty="0" smtClean="0">
                <a:solidFill>
                  <a:srgbClr val="0070C0"/>
                </a:solidFill>
              </a:rPr>
              <a:t> </a:t>
            </a:r>
            <a:r>
              <a:rPr lang="en-US" sz="3600" b="1" dirty="0" err="1">
                <a:solidFill>
                  <a:srgbClr val="0070C0"/>
                </a:solidFill>
              </a:rPr>
              <a:t>Ilmu</a:t>
            </a:r>
            <a:r>
              <a:rPr lang="en-US" sz="3600" b="1" dirty="0">
                <a:solidFill>
                  <a:srgbClr val="0070C0"/>
                </a:solidFill>
              </a:rPr>
              <a:t> </a:t>
            </a:r>
            <a:r>
              <a:rPr lang="en-US" sz="3600" b="1" dirty="0" err="1" smtClean="0">
                <a:solidFill>
                  <a:srgbClr val="0070C0"/>
                </a:solidFill>
              </a:rPr>
              <a:t>Komputer</a:t>
            </a:r>
            <a:r>
              <a:rPr lang="en-US" sz="3600" b="1" dirty="0" smtClean="0">
                <a:solidFill>
                  <a:srgbClr val="0070C0"/>
                </a:solidFill>
              </a:rPr>
              <a:t>/</a:t>
            </a:r>
          </a:p>
          <a:p>
            <a:pPr lvl="0">
              <a:buNone/>
            </a:pPr>
            <a:r>
              <a:rPr lang="en-US" sz="3600" b="1" dirty="0" err="1" smtClean="0">
                <a:solidFill>
                  <a:srgbClr val="0070C0"/>
                </a:solidFill>
              </a:rPr>
              <a:t>Teknik</a:t>
            </a:r>
            <a:r>
              <a:rPr lang="en-US" sz="3600" b="1" dirty="0" smtClean="0">
                <a:solidFill>
                  <a:srgbClr val="0070C0"/>
                </a:solidFill>
              </a:rPr>
              <a:t> </a:t>
            </a:r>
            <a:r>
              <a:rPr lang="en-US" sz="3600" b="1" dirty="0" err="1" smtClean="0">
                <a:solidFill>
                  <a:srgbClr val="0070C0"/>
                </a:solidFill>
              </a:rPr>
              <a:t>Informatika</a:t>
            </a:r>
            <a:endParaRPr lang="en-US" sz="3600" b="1" dirty="0">
              <a:solidFill>
                <a:srgbClr val="0070C0"/>
              </a:solidFill>
            </a:endParaRPr>
          </a:p>
          <a:p>
            <a:pPr algn="ctr"/>
            <a:endParaRPr lang="en-US" sz="3600" dirty="0"/>
          </a:p>
        </p:txBody>
      </p:sp>
      <p:sp>
        <p:nvSpPr>
          <p:cNvPr id="2" name="Title 1"/>
          <p:cNvSpPr>
            <a:spLocks noGrp="1"/>
          </p:cNvSpPr>
          <p:nvPr>
            <p:ph type="title"/>
          </p:nvPr>
        </p:nvSpPr>
        <p:spPr/>
        <p:txBody>
          <a:bodyPr>
            <a:noAutofit/>
          </a:bodyPr>
          <a:lstStyle/>
          <a:p>
            <a:pPr algn="ctr"/>
            <a:r>
              <a:rPr lang="en-US" sz="3600" dirty="0" err="1">
                <a:solidFill>
                  <a:srgbClr val="000000"/>
                </a:solidFill>
              </a:rPr>
              <a:t>Profil</a:t>
            </a:r>
            <a:r>
              <a:rPr lang="en-US" sz="3600" dirty="0">
                <a:solidFill>
                  <a:srgbClr val="000000"/>
                </a:solidFill>
              </a:rPr>
              <a:t> </a:t>
            </a:r>
            <a:r>
              <a:rPr lang="en-US" sz="3600" dirty="0" smtClean="0">
                <a:solidFill>
                  <a:srgbClr val="000000"/>
                </a:solidFill>
              </a:rPr>
              <a:t>Minimal </a:t>
            </a:r>
            <a:r>
              <a:rPr lang="en-US" sz="3600" dirty="0" err="1" smtClean="0">
                <a:solidFill>
                  <a:srgbClr val="000000"/>
                </a:solidFill>
              </a:rPr>
              <a:t>Lulusan</a:t>
            </a:r>
            <a:r>
              <a:rPr lang="en-US" sz="3600" dirty="0" smtClean="0">
                <a:solidFill>
                  <a:srgbClr val="000000"/>
                </a:solidFill>
              </a:rPr>
              <a:t> </a:t>
            </a:r>
            <a:r>
              <a:rPr lang="en-US" sz="3600" dirty="0" err="1">
                <a:solidFill>
                  <a:srgbClr val="000000"/>
                </a:solidFill>
              </a:rPr>
              <a:t>Prodi</a:t>
            </a:r>
            <a:r>
              <a:rPr lang="en-US" sz="3600" dirty="0">
                <a:solidFill>
                  <a:srgbClr val="000000"/>
                </a:solidFill>
              </a:rPr>
              <a:t> S1 </a:t>
            </a:r>
            <a:r>
              <a:rPr lang="en-US" sz="3600" dirty="0" smtClean="0">
                <a:solidFill>
                  <a:srgbClr val="000000"/>
                </a:solidFill>
              </a:rPr>
              <a:t/>
            </a:r>
            <a:br>
              <a:rPr lang="en-US" sz="3600" dirty="0" smtClean="0">
                <a:solidFill>
                  <a:srgbClr val="000000"/>
                </a:solidFill>
              </a:rPr>
            </a:br>
            <a:r>
              <a:rPr lang="en-US" sz="3600" dirty="0" err="1" smtClean="0">
                <a:solidFill>
                  <a:srgbClr val="000000"/>
                </a:solidFill>
              </a:rPr>
              <a:t>Ilmu</a:t>
            </a:r>
            <a:r>
              <a:rPr lang="en-US" sz="3600" dirty="0" smtClean="0">
                <a:solidFill>
                  <a:srgbClr val="000000"/>
                </a:solidFill>
              </a:rPr>
              <a:t> </a:t>
            </a:r>
            <a:r>
              <a:rPr lang="en-US" sz="3600" dirty="0" err="1" smtClean="0">
                <a:solidFill>
                  <a:srgbClr val="000000"/>
                </a:solidFill>
              </a:rPr>
              <a:t>Komputer</a:t>
            </a:r>
            <a:r>
              <a:rPr lang="en-US" sz="3600" dirty="0" smtClean="0">
                <a:solidFill>
                  <a:srgbClr val="000000"/>
                </a:solidFill>
              </a:rPr>
              <a:t>/</a:t>
            </a:r>
            <a:r>
              <a:rPr lang="en-US" sz="3600" dirty="0" err="1" smtClean="0">
                <a:solidFill>
                  <a:srgbClr val="000000"/>
                </a:solidFill>
              </a:rPr>
              <a:t>Teknik</a:t>
            </a:r>
            <a:r>
              <a:rPr lang="en-US" sz="3600" dirty="0" smtClean="0">
                <a:solidFill>
                  <a:srgbClr val="000000"/>
                </a:solidFill>
              </a:rPr>
              <a:t> </a:t>
            </a:r>
            <a:r>
              <a:rPr lang="en-US" sz="3600" dirty="0" err="1" smtClean="0">
                <a:solidFill>
                  <a:srgbClr val="000000"/>
                </a:solidFill>
              </a:rPr>
              <a:t>Informatika</a:t>
            </a:r>
            <a:endParaRPr lang="en-US" sz="3600" dirty="0">
              <a:solidFill>
                <a:srgbClr val="000000"/>
              </a:solidFill>
            </a:endParaRPr>
          </a:p>
        </p:txBody>
      </p:sp>
    </p:spTree>
    <p:extLst>
      <p:ext uri="{BB962C8B-B14F-4D97-AF65-F5344CB8AC3E}">
        <p14:creationId xmlns:p14="http://schemas.microsoft.com/office/powerpoint/2010/main" val="188013917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normAutofit/>
          </a:bodyPr>
          <a:lstStyle/>
          <a:p>
            <a:pPr algn="just"/>
            <a:r>
              <a:rPr lang="en-US" sz="3500" dirty="0" err="1" smtClean="0"/>
              <a:t>Mampu</a:t>
            </a:r>
            <a:r>
              <a:rPr lang="en-US" sz="3500" dirty="0" smtClean="0"/>
              <a:t> </a:t>
            </a:r>
            <a:r>
              <a:rPr lang="en-US" sz="3500" dirty="0" err="1"/>
              <a:t>merencanakan</a:t>
            </a:r>
            <a:r>
              <a:rPr lang="en-US" sz="3500" dirty="0"/>
              <a:t>, </a:t>
            </a:r>
            <a:r>
              <a:rPr lang="en-US" sz="3500" dirty="0" err="1"/>
              <a:t>menganalisis</a:t>
            </a:r>
            <a:r>
              <a:rPr lang="en-US" sz="3500" dirty="0"/>
              <a:t>, </a:t>
            </a:r>
            <a:r>
              <a:rPr lang="en-US" sz="3500" dirty="0" err="1" smtClean="0"/>
              <a:t>mendesain</a:t>
            </a:r>
            <a:r>
              <a:rPr lang="en-US" sz="3500" dirty="0" smtClean="0"/>
              <a:t>, </a:t>
            </a:r>
            <a:r>
              <a:rPr lang="en-US" sz="3500" dirty="0" err="1" smtClean="0"/>
              <a:t>mengimplementasi</a:t>
            </a:r>
            <a:r>
              <a:rPr lang="en-US" sz="3500" dirty="0" smtClean="0"/>
              <a:t> </a:t>
            </a:r>
            <a:r>
              <a:rPr lang="en-US" sz="3500" dirty="0" err="1"/>
              <a:t>dan</a:t>
            </a:r>
            <a:r>
              <a:rPr lang="en-US" sz="3500" dirty="0"/>
              <a:t> </a:t>
            </a:r>
            <a:r>
              <a:rPr lang="en-US" sz="3500" dirty="0" err="1"/>
              <a:t>memelihara</a:t>
            </a:r>
            <a:r>
              <a:rPr lang="en-US" sz="3500" dirty="0"/>
              <a:t> </a:t>
            </a:r>
            <a:r>
              <a:rPr lang="en-US" sz="3500" dirty="0" err="1"/>
              <a:t>proses</a:t>
            </a:r>
            <a:r>
              <a:rPr lang="en-US" sz="3500" dirty="0"/>
              <a:t> </a:t>
            </a:r>
            <a:r>
              <a:rPr lang="en-US" sz="3500" dirty="0" err="1"/>
              <a:t>pengembangan</a:t>
            </a:r>
            <a:r>
              <a:rPr lang="en-US" sz="3500" dirty="0"/>
              <a:t> </a:t>
            </a:r>
            <a:r>
              <a:rPr lang="en-US" sz="3500" dirty="0" err="1"/>
              <a:t>sistem</a:t>
            </a:r>
            <a:r>
              <a:rPr lang="en-US" sz="3500" dirty="0"/>
              <a:t> </a:t>
            </a:r>
            <a:r>
              <a:rPr lang="en-US" sz="3500" dirty="0" err="1"/>
              <a:t>informasi</a:t>
            </a:r>
            <a:r>
              <a:rPr lang="en-US" sz="3500" dirty="0"/>
              <a:t> </a:t>
            </a:r>
            <a:r>
              <a:rPr lang="en-US" sz="3500" dirty="0" err="1"/>
              <a:t>di</a:t>
            </a:r>
            <a:r>
              <a:rPr lang="en-US" sz="3500" dirty="0"/>
              <a:t> </a:t>
            </a:r>
            <a:r>
              <a:rPr lang="en-US" sz="3500" dirty="0" smtClean="0"/>
              <a:t> </a:t>
            </a:r>
            <a:r>
              <a:rPr lang="en-US" sz="3500" dirty="0" err="1"/>
              <a:t>bidang</a:t>
            </a:r>
            <a:r>
              <a:rPr lang="en-US" sz="3500" dirty="0"/>
              <a:t> </a:t>
            </a:r>
            <a:r>
              <a:rPr lang="en-US" sz="3500" dirty="0" err="1"/>
              <a:t>industri</a:t>
            </a:r>
            <a:r>
              <a:rPr lang="en-US" sz="3500" dirty="0"/>
              <a:t>, </a:t>
            </a:r>
            <a:r>
              <a:rPr lang="en-US" sz="3500" dirty="0" err="1"/>
              <a:t>jasa</a:t>
            </a:r>
            <a:r>
              <a:rPr lang="en-US" sz="3500" dirty="0"/>
              <a:t> </a:t>
            </a:r>
            <a:r>
              <a:rPr lang="en-US" sz="3500" dirty="0" err="1"/>
              <a:t>dan</a:t>
            </a:r>
            <a:r>
              <a:rPr lang="en-US" sz="3500" dirty="0"/>
              <a:t> </a:t>
            </a:r>
            <a:r>
              <a:rPr lang="en-US" sz="3500" dirty="0" err="1"/>
              <a:t>pemerintahan</a:t>
            </a:r>
            <a:r>
              <a:rPr lang="en-US" sz="3500" dirty="0"/>
              <a:t>.</a:t>
            </a:r>
          </a:p>
          <a:p>
            <a:endParaRPr lang="en-US" sz="3600" dirty="0"/>
          </a:p>
        </p:txBody>
      </p:sp>
      <p:sp>
        <p:nvSpPr>
          <p:cNvPr id="2" name="Title 1"/>
          <p:cNvSpPr>
            <a:spLocks noGrp="1"/>
          </p:cNvSpPr>
          <p:nvPr>
            <p:ph type="title"/>
          </p:nvPr>
        </p:nvSpPr>
        <p:spPr>
          <a:xfrm>
            <a:off x="457200" y="274638"/>
            <a:ext cx="8229600" cy="1477962"/>
          </a:xfrm>
        </p:spPr>
        <p:txBody>
          <a:bodyPr>
            <a:normAutofit/>
          </a:bodyPr>
          <a:lstStyle/>
          <a:p>
            <a:pPr algn="ctr"/>
            <a:r>
              <a:rPr lang="en-US" b="1" dirty="0" err="1" smtClean="0">
                <a:solidFill>
                  <a:srgbClr val="0070C0"/>
                </a:solidFill>
              </a:rPr>
              <a:t>Praktisi</a:t>
            </a:r>
            <a:r>
              <a:rPr lang="en-US" b="1" dirty="0" smtClean="0">
                <a:solidFill>
                  <a:srgbClr val="0070C0"/>
                </a:solidFill>
              </a:rPr>
              <a:t> </a:t>
            </a:r>
            <a:r>
              <a:rPr lang="en-US" b="1" dirty="0" err="1" smtClean="0">
                <a:solidFill>
                  <a:srgbClr val="0070C0"/>
                </a:solidFill>
              </a:rPr>
              <a:t>bidang</a:t>
            </a:r>
            <a:r>
              <a:rPr lang="en-US" b="1" dirty="0" smtClean="0">
                <a:solidFill>
                  <a:srgbClr val="0070C0"/>
                </a:solidFill>
              </a:rPr>
              <a:t> </a:t>
            </a:r>
            <a:r>
              <a:rPr lang="en-US" b="1" dirty="0" err="1" smtClean="0">
                <a:solidFill>
                  <a:srgbClr val="0070C0"/>
                </a:solidFill>
              </a:rPr>
              <a:t>Ilmu</a:t>
            </a:r>
            <a:r>
              <a:rPr lang="en-US" b="1" dirty="0" smtClean="0">
                <a:solidFill>
                  <a:srgbClr val="0070C0"/>
                </a:solidFill>
              </a:rPr>
              <a:t> </a:t>
            </a:r>
            <a:r>
              <a:rPr lang="en-US" b="1" dirty="0" err="1" smtClean="0">
                <a:solidFill>
                  <a:srgbClr val="0070C0"/>
                </a:solidFill>
              </a:rPr>
              <a:t>Komputer</a:t>
            </a:r>
            <a:r>
              <a:rPr lang="en-US" b="1" dirty="0" smtClean="0">
                <a:solidFill>
                  <a:srgbClr val="0070C0"/>
                </a:solidFill>
              </a:rPr>
              <a:t>/</a:t>
            </a:r>
            <a:r>
              <a:rPr lang="en-US" b="1" dirty="0" err="1" smtClean="0">
                <a:solidFill>
                  <a:srgbClr val="0070C0"/>
                </a:solidFill>
              </a:rPr>
              <a:t>Teknik</a:t>
            </a:r>
            <a:r>
              <a:rPr lang="en-US" b="1" dirty="0" smtClean="0">
                <a:solidFill>
                  <a:srgbClr val="0070C0"/>
                </a:solidFill>
              </a:rPr>
              <a:t> </a:t>
            </a:r>
            <a:r>
              <a:rPr lang="en-US" b="1" dirty="0" err="1" smtClean="0">
                <a:solidFill>
                  <a:srgbClr val="0070C0"/>
                </a:solidFill>
              </a:rPr>
              <a:t>Informatika</a:t>
            </a:r>
            <a:endParaRPr lang="en-US" b="1" dirty="0">
              <a:solidFill>
                <a:srgbClr val="0070C0"/>
              </a:solidFill>
            </a:endParaRPr>
          </a:p>
        </p:txBody>
      </p:sp>
    </p:spTree>
    <p:extLst>
      <p:ext uri="{BB962C8B-B14F-4D97-AF65-F5344CB8AC3E}">
        <p14:creationId xmlns:p14="http://schemas.microsoft.com/office/powerpoint/2010/main" val="375790464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840163"/>
          </a:xfrm>
        </p:spPr>
        <p:txBody>
          <a:bodyPr/>
          <a:lstStyle/>
          <a:p>
            <a:pPr algn="just"/>
            <a:r>
              <a:rPr lang="en-US" sz="4000" dirty="0" err="1" smtClean="0"/>
              <a:t>Mampu</a:t>
            </a:r>
            <a:r>
              <a:rPr lang="en-US" sz="4000" dirty="0" smtClean="0"/>
              <a:t> </a:t>
            </a:r>
            <a:r>
              <a:rPr lang="en-US" sz="4000" dirty="0" err="1"/>
              <a:t>memberikan</a:t>
            </a:r>
            <a:r>
              <a:rPr lang="en-US" sz="4000" dirty="0"/>
              <a:t> </a:t>
            </a:r>
            <a:r>
              <a:rPr lang="en-US" sz="4000" dirty="0" err="1"/>
              <a:t>konsultasi</a:t>
            </a:r>
            <a:r>
              <a:rPr lang="en-US" sz="4000" dirty="0"/>
              <a:t> </a:t>
            </a:r>
            <a:r>
              <a:rPr lang="en-US" sz="4000" dirty="0" err="1"/>
              <a:t>dan</a:t>
            </a:r>
            <a:r>
              <a:rPr lang="en-US" sz="4000" dirty="0"/>
              <a:t> saran </a:t>
            </a:r>
            <a:r>
              <a:rPr lang="en-US" sz="4000" dirty="0" err="1"/>
              <a:t>profesional</a:t>
            </a:r>
            <a:r>
              <a:rPr lang="en-US" sz="4000" dirty="0"/>
              <a:t> </a:t>
            </a:r>
            <a:r>
              <a:rPr lang="en-US" sz="4000" dirty="0" err="1"/>
              <a:t>dalam</a:t>
            </a:r>
            <a:r>
              <a:rPr lang="en-US" sz="4000" dirty="0"/>
              <a:t> </a:t>
            </a:r>
            <a:r>
              <a:rPr lang="en-US" sz="4000" dirty="0" err="1"/>
              <a:t>bidang</a:t>
            </a:r>
            <a:r>
              <a:rPr lang="en-US" sz="4000" dirty="0"/>
              <a:t> </a:t>
            </a:r>
            <a:r>
              <a:rPr lang="en-US" sz="4000" dirty="0" err="1" smtClean="0"/>
              <a:t>teknologi</a:t>
            </a:r>
            <a:r>
              <a:rPr lang="en-US" sz="4000" dirty="0" smtClean="0"/>
              <a:t> </a:t>
            </a:r>
            <a:r>
              <a:rPr lang="en-US" sz="4000" dirty="0" err="1"/>
              <a:t>informasi</a:t>
            </a:r>
            <a:r>
              <a:rPr lang="en-US" sz="4000" dirty="0"/>
              <a:t> </a:t>
            </a:r>
            <a:r>
              <a:rPr lang="en-US" sz="4000" dirty="0" err="1"/>
              <a:t>di</a:t>
            </a:r>
            <a:r>
              <a:rPr lang="en-US" sz="4000" dirty="0"/>
              <a:t> </a:t>
            </a:r>
            <a:r>
              <a:rPr lang="en-US" sz="4000" dirty="0" err="1"/>
              <a:t>dunia</a:t>
            </a:r>
            <a:r>
              <a:rPr lang="en-US" sz="4000" dirty="0"/>
              <a:t> </a:t>
            </a:r>
            <a:r>
              <a:rPr lang="en-US" sz="4000" dirty="0" err="1"/>
              <a:t>industri</a:t>
            </a:r>
            <a:r>
              <a:rPr lang="en-US" sz="4000" dirty="0"/>
              <a:t>, </a:t>
            </a:r>
            <a:r>
              <a:rPr lang="en-US" sz="4000" dirty="0" err="1"/>
              <a:t>jasa</a:t>
            </a:r>
            <a:r>
              <a:rPr lang="en-US" sz="4000" dirty="0"/>
              <a:t> </a:t>
            </a:r>
            <a:r>
              <a:rPr lang="en-US" sz="4000" dirty="0" err="1"/>
              <a:t>dan</a:t>
            </a:r>
            <a:r>
              <a:rPr lang="en-US" sz="4000" dirty="0"/>
              <a:t> </a:t>
            </a:r>
            <a:r>
              <a:rPr lang="en-US" sz="4000" dirty="0" err="1"/>
              <a:t>pemerintahan</a:t>
            </a:r>
            <a:r>
              <a:rPr lang="en-US" sz="4000" dirty="0"/>
              <a:t>.</a:t>
            </a:r>
          </a:p>
          <a:p>
            <a:endParaRPr lang="en-US" dirty="0"/>
          </a:p>
        </p:txBody>
      </p:sp>
      <p:sp>
        <p:nvSpPr>
          <p:cNvPr id="2" name="Title 1"/>
          <p:cNvSpPr>
            <a:spLocks noGrp="1"/>
          </p:cNvSpPr>
          <p:nvPr>
            <p:ph type="title"/>
          </p:nvPr>
        </p:nvSpPr>
        <p:spPr>
          <a:xfrm>
            <a:off x="457200" y="274638"/>
            <a:ext cx="8229600" cy="1401762"/>
          </a:xfrm>
        </p:spPr>
        <p:txBody>
          <a:bodyPr>
            <a:normAutofit/>
          </a:bodyPr>
          <a:lstStyle/>
          <a:p>
            <a:pPr algn="ctr"/>
            <a:r>
              <a:rPr lang="en-US" b="1" dirty="0" err="1" smtClean="0">
                <a:solidFill>
                  <a:srgbClr val="0070C0"/>
                </a:solidFill>
              </a:rPr>
              <a:t>Konsultan</a:t>
            </a:r>
            <a:r>
              <a:rPr lang="en-US" b="1" dirty="0" smtClean="0">
                <a:solidFill>
                  <a:srgbClr val="0070C0"/>
                </a:solidFill>
              </a:rPr>
              <a:t> </a:t>
            </a:r>
            <a:r>
              <a:rPr lang="en-US" b="1" dirty="0" err="1" smtClean="0">
                <a:solidFill>
                  <a:srgbClr val="0070C0"/>
                </a:solidFill>
              </a:rPr>
              <a:t>bidang</a:t>
            </a:r>
            <a:r>
              <a:rPr lang="en-US" b="1" dirty="0" smtClean="0">
                <a:solidFill>
                  <a:srgbClr val="0070C0"/>
                </a:solidFill>
              </a:rPr>
              <a:t> </a:t>
            </a:r>
            <a:r>
              <a:rPr lang="en-US" b="1" dirty="0" err="1" smtClean="0">
                <a:solidFill>
                  <a:srgbClr val="0070C0"/>
                </a:solidFill>
              </a:rPr>
              <a:t>Ilmu</a:t>
            </a:r>
            <a:r>
              <a:rPr lang="en-US" b="1" dirty="0" smtClean="0">
                <a:solidFill>
                  <a:srgbClr val="0070C0"/>
                </a:solidFill>
              </a:rPr>
              <a:t> </a:t>
            </a:r>
            <a:r>
              <a:rPr lang="en-US" b="1" dirty="0" err="1" smtClean="0">
                <a:solidFill>
                  <a:srgbClr val="0070C0"/>
                </a:solidFill>
              </a:rPr>
              <a:t>Komputer</a:t>
            </a:r>
            <a:r>
              <a:rPr lang="en-US" b="1" dirty="0" smtClean="0">
                <a:solidFill>
                  <a:srgbClr val="0070C0"/>
                </a:solidFill>
              </a:rPr>
              <a:t>/</a:t>
            </a:r>
            <a:r>
              <a:rPr lang="en-US" b="1" dirty="0" err="1" smtClean="0">
                <a:solidFill>
                  <a:srgbClr val="0070C0"/>
                </a:solidFill>
              </a:rPr>
              <a:t>Teknik</a:t>
            </a:r>
            <a:r>
              <a:rPr lang="en-US" b="1" dirty="0" smtClean="0">
                <a:solidFill>
                  <a:srgbClr val="0070C0"/>
                </a:solidFill>
              </a:rPr>
              <a:t> </a:t>
            </a:r>
            <a:r>
              <a:rPr lang="en-US" b="1" dirty="0" err="1" smtClean="0">
                <a:solidFill>
                  <a:srgbClr val="0070C0"/>
                </a:solidFill>
              </a:rPr>
              <a:t>Informatika</a:t>
            </a:r>
            <a:endParaRPr lang="en-US" b="1" dirty="0">
              <a:solidFill>
                <a:srgbClr val="0070C0"/>
              </a:solidFill>
            </a:endParaRPr>
          </a:p>
        </p:txBody>
      </p:sp>
    </p:spTree>
    <p:extLst>
      <p:ext uri="{BB962C8B-B14F-4D97-AF65-F5344CB8AC3E}">
        <p14:creationId xmlns:p14="http://schemas.microsoft.com/office/powerpoint/2010/main" val="351525246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992563"/>
          </a:xfrm>
        </p:spPr>
        <p:txBody>
          <a:bodyPr/>
          <a:lstStyle/>
          <a:p>
            <a:pPr algn="just"/>
            <a:r>
              <a:rPr lang="en-US" sz="4000" dirty="0" err="1" smtClean="0"/>
              <a:t>Mampu</a:t>
            </a:r>
            <a:r>
              <a:rPr lang="en-US" sz="4000" dirty="0" smtClean="0"/>
              <a:t> </a:t>
            </a:r>
            <a:r>
              <a:rPr lang="en-US" sz="4000" dirty="0" err="1"/>
              <a:t>melanjutkan</a:t>
            </a:r>
            <a:r>
              <a:rPr lang="en-US" sz="4000" dirty="0"/>
              <a:t> </a:t>
            </a:r>
            <a:r>
              <a:rPr lang="en-US" sz="4000" dirty="0" err="1"/>
              <a:t>studi</a:t>
            </a:r>
            <a:r>
              <a:rPr lang="en-US" sz="4000" dirty="0"/>
              <a:t> </a:t>
            </a:r>
            <a:r>
              <a:rPr lang="en-US" sz="4000" dirty="0" err="1" smtClean="0"/>
              <a:t>ke</a:t>
            </a:r>
            <a:r>
              <a:rPr lang="en-US" sz="4000" dirty="0" smtClean="0"/>
              <a:t> </a:t>
            </a:r>
            <a:r>
              <a:rPr lang="en-US" sz="4000" dirty="0" err="1" smtClean="0"/>
              <a:t>jenjang</a:t>
            </a:r>
            <a:r>
              <a:rPr lang="en-US" sz="4000" dirty="0" smtClean="0"/>
              <a:t> Magister </a:t>
            </a:r>
            <a:r>
              <a:rPr lang="en-US" sz="4000" dirty="0" err="1" smtClean="0"/>
              <a:t>untuk</a:t>
            </a:r>
            <a:r>
              <a:rPr lang="en-US" sz="4000" dirty="0" smtClean="0"/>
              <a:t> </a:t>
            </a:r>
            <a:r>
              <a:rPr lang="en-US" sz="4000" dirty="0" err="1"/>
              <a:t>menjadi</a:t>
            </a:r>
            <a:r>
              <a:rPr lang="en-US" sz="4000" dirty="0"/>
              <a:t> </a:t>
            </a:r>
            <a:r>
              <a:rPr lang="en-US" sz="4000" dirty="0" err="1"/>
              <a:t>tenaga</a:t>
            </a:r>
            <a:r>
              <a:rPr lang="en-US" sz="4000" dirty="0"/>
              <a:t> </a:t>
            </a:r>
            <a:r>
              <a:rPr lang="en-US" sz="4000" dirty="0" err="1"/>
              <a:t>pengajar</a:t>
            </a:r>
            <a:r>
              <a:rPr lang="en-US" sz="4000" dirty="0"/>
              <a:t> </a:t>
            </a:r>
            <a:r>
              <a:rPr lang="en-US" sz="4000" dirty="0" err="1"/>
              <a:t>dalam</a:t>
            </a:r>
            <a:r>
              <a:rPr lang="en-US" sz="4000" dirty="0"/>
              <a:t> </a:t>
            </a:r>
            <a:r>
              <a:rPr lang="en-US" sz="4000" dirty="0" err="1"/>
              <a:t>bidang</a:t>
            </a:r>
            <a:r>
              <a:rPr lang="en-US" sz="4000" dirty="0"/>
              <a:t> </a:t>
            </a:r>
            <a:r>
              <a:rPr lang="en-US" sz="4000" dirty="0" err="1"/>
              <a:t>ilmu</a:t>
            </a:r>
            <a:r>
              <a:rPr lang="en-US" sz="4000" dirty="0"/>
              <a:t> </a:t>
            </a:r>
            <a:r>
              <a:rPr lang="en-US" sz="4000" dirty="0" err="1" smtClean="0"/>
              <a:t>komputer</a:t>
            </a:r>
            <a:r>
              <a:rPr lang="en-US" sz="4000" dirty="0" smtClean="0"/>
              <a:t>/</a:t>
            </a:r>
            <a:r>
              <a:rPr lang="en-US" sz="4000" dirty="0" err="1" smtClean="0"/>
              <a:t>teknik</a:t>
            </a:r>
            <a:r>
              <a:rPr lang="en-US" sz="4000" dirty="0" smtClean="0"/>
              <a:t> </a:t>
            </a:r>
            <a:r>
              <a:rPr lang="en-US" sz="4000" dirty="0" err="1" smtClean="0"/>
              <a:t>informatika</a:t>
            </a:r>
            <a:endParaRPr lang="en-US" sz="4000" dirty="0"/>
          </a:p>
          <a:p>
            <a:endParaRPr lang="en-US" dirty="0"/>
          </a:p>
        </p:txBody>
      </p:sp>
      <p:sp>
        <p:nvSpPr>
          <p:cNvPr id="2" name="Title 1"/>
          <p:cNvSpPr>
            <a:spLocks noGrp="1"/>
          </p:cNvSpPr>
          <p:nvPr>
            <p:ph type="title"/>
          </p:nvPr>
        </p:nvSpPr>
        <p:spPr/>
        <p:txBody>
          <a:bodyPr>
            <a:noAutofit/>
          </a:bodyPr>
          <a:lstStyle/>
          <a:p>
            <a:pPr algn="ctr"/>
            <a:r>
              <a:rPr lang="en-US" sz="4000" b="1" dirty="0" err="1" smtClean="0">
                <a:solidFill>
                  <a:srgbClr val="0070C0"/>
                </a:solidFill>
              </a:rPr>
              <a:t>Akademisi</a:t>
            </a:r>
            <a:r>
              <a:rPr lang="en-US" sz="4000" b="1" dirty="0" smtClean="0">
                <a:solidFill>
                  <a:srgbClr val="0070C0"/>
                </a:solidFill>
              </a:rPr>
              <a:t> </a:t>
            </a:r>
            <a:r>
              <a:rPr lang="en-US" sz="4000" b="1" dirty="0" err="1" smtClean="0">
                <a:solidFill>
                  <a:srgbClr val="0070C0"/>
                </a:solidFill>
              </a:rPr>
              <a:t>Bidang</a:t>
            </a:r>
            <a:r>
              <a:rPr lang="en-US" sz="4000" b="1" dirty="0" smtClean="0">
                <a:solidFill>
                  <a:srgbClr val="0070C0"/>
                </a:solidFill>
              </a:rPr>
              <a:t> </a:t>
            </a:r>
            <a:r>
              <a:rPr lang="en-US" sz="4000" b="1" dirty="0" err="1" smtClean="0">
                <a:solidFill>
                  <a:srgbClr val="0070C0"/>
                </a:solidFill>
              </a:rPr>
              <a:t>Ilmu</a:t>
            </a:r>
            <a:r>
              <a:rPr lang="en-US" sz="4000" b="1" dirty="0" smtClean="0">
                <a:solidFill>
                  <a:srgbClr val="0070C0"/>
                </a:solidFill>
              </a:rPr>
              <a:t> </a:t>
            </a:r>
            <a:r>
              <a:rPr lang="en-US" sz="4000" b="1" dirty="0" err="1" smtClean="0">
                <a:solidFill>
                  <a:srgbClr val="0070C0"/>
                </a:solidFill>
              </a:rPr>
              <a:t>Komputer</a:t>
            </a:r>
            <a:r>
              <a:rPr lang="en-US" sz="4000" b="1" dirty="0" smtClean="0">
                <a:solidFill>
                  <a:srgbClr val="0070C0"/>
                </a:solidFill>
              </a:rPr>
              <a:t>/</a:t>
            </a:r>
            <a:r>
              <a:rPr lang="en-US" sz="4000" b="1" dirty="0" err="1" smtClean="0">
                <a:solidFill>
                  <a:srgbClr val="0070C0"/>
                </a:solidFill>
              </a:rPr>
              <a:t>Teknik</a:t>
            </a:r>
            <a:r>
              <a:rPr lang="en-US" sz="4000" b="1" dirty="0" smtClean="0">
                <a:solidFill>
                  <a:srgbClr val="0070C0"/>
                </a:solidFill>
              </a:rPr>
              <a:t> </a:t>
            </a:r>
            <a:r>
              <a:rPr lang="en-US" sz="4000" b="1" dirty="0" err="1" smtClean="0">
                <a:solidFill>
                  <a:srgbClr val="0070C0"/>
                </a:solidFill>
              </a:rPr>
              <a:t>Informatika</a:t>
            </a:r>
            <a:endParaRPr lang="en-US" sz="4000" b="1" dirty="0">
              <a:solidFill>
                <a:srgbClr val="0070C0"/>
              </a:solidFill>
            </a:endParaRPr>
          </a:p>
        </p:txBody>
      </p:sp>
    </p:spTree>
    <p:extLst>
      <p:ext uri="{BB962C8B-B14F-4D97-AF65-F5344CB8AC3E}">
        <p14:creationId xmlns:p14="http://schemas.microsoft.com/office/powerpoint/2010/main" val="414613579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992563"/>
          </a:xfrm>
        </p:spPr>
        <p:txBody>
          <a:bodyPr>
            <a:normAutofit/>
          </a:bodyPr>
          <a:lstStyle/>
          <a:p>
            <a:pPr algn="just"/>
            <a:r>
              <a:rPr lang="en-US" sz="4000" dirty="0" err="1" smtClean="0"/>
              <a:t>Mampu</a:t>
            </a:r>
            <a:r>
              <a:rPr lang="en-US" sz="4000" dirty="0" smtClean="0"/>
              <a:t> </a:t>
            </a:r>
            <a:r>
              <a:rPr lang="en-US" sz="4000" dirty="0" err="1"/>
              <a:t>membantu</a:t>
            </a:r>
            <a:r>
              <a:rPr lang="en-US" sz="4000" dirty="0"/>
              <a:t> </a:t>
            </a:r>
            <a:r>
              <a:rPr lang="en-US" sz="4000" dirty="0" err="1"/>
              <a:t>peneliti</a:t>
            </a:r>
            <a:r>
              <a:rPr lang="en-US" sz="4000" dirty="0"/>
              <a:t> </a:t>
            </a:r>
            <a:r>
              <a:rPr lang="en-US" sz="4000" dirty="0" err="1"/>
              <a:t>untuk</a:t>
            </a:r>
            <a:r>
              <a:rPr lang="en-US" sz="4000" dirty="0"/>
              <a:t> </a:t>
            </a:r>
            <a:r>
              <a:rPr lang="en-US" sz="4000" dirty="0" err="1"/>
              <a:t>menggunakan</a:t>
            </a:r>
            <a:r>
              <a:rPr lang="en-US" sz="4000" dirty="0"/>
              <a:t> </a:t>
            </a:r>
            <a:r>
              <a:rPr lang="en-US" sz="4000" dirty="0" err="1"/>
              <a:t>pengetahuan</a:t>
            </a:r>
            <a:r>
              <a:rPr lang="en-US" sz="4000" dirty="0"/>
              <a:t> </a:t>
            </a:r>
            <a:r>
              <a:rPr lang="en-US" sz="4000" dirty="0" err="1"/>
              <a:t>dan</a:t>
            </a:r>
            <a:r>
              <a:rPr lang="en-US" sz="4000" dirty="0"/>
              <a:t> </a:t>
            </a:r>
            <a:r>
              <a:rPr lang="en-US" sz="4000" dirty="0" err="1"/>
              <a:t>metode-metode</a:t>
            </a:r>
            <a:r>
              <a:rPr lang="en-US" sz="4000" dirty="0"/>
              <a:t> </a:t>
            </a:r>
            <a:r>
              <a:rPr lang="en-US" sz="4000" dirty="0" err="1"/>
              <a:t>ilmiah</a:t>
            </a:r>
            <a:r>
              <a:rPr lang="en-US" sz="4000" dirty="0"/>
              <a:t> </a:t>
            </a:r>
            <a:r>
              <a:rPr lang="en-US" sz="4000" dirty="0" err="1"/>
              <a:t>dalam</a:t>
            </a:r>
            <a:r>
              <a:rPr lang="en-US" sz="4000" dirty="0"/>
              <a:t> </a:t>
            </a:r>
            <a:r>
              <a:rPr lang="en-US" sz="4000" dirty="0" err="1" smtClean="0"/>
              <a:t>penelitian</a:t>
            </a:r>
            <a:r>
              <a:rPr lang="en-US" sz="4000" dirty="0" smtClean="0"/>
              <a:t> </a:t>
            </a:r>
            <a:r>
              <a:rPr lang="en-US" sz="4000" dirty="0" err="1" smtClean="0"/>
              <a:t>bidang</a:t>
            </a:r>
            <a:r>
              <a:rPr lang="en-US" sz="4000" dirty="0" smtClean="0"/>
              <a:t> </a:t>
            </a:r>
            <a:r>
              <a:rPr lang="en-US" sz="4000" dirty="0" err="1"/>
              <a:t>ilmu</a:t>
            </a:r>
            <a:r>
              <a:rPr lang="en-US" sz="4000" dirty="0"/>
              <a:t> </a:t>
            </a:r>
            <a:r>
              <a:rPr lang="en-US" sz="4000" dirty="0" err="1" smtClean="0"/>
              <a:t>komputer</a:t>
            </a:r>
            <a:r>
              <a:rPr lang="en-US" sz="4000" dirty="0" smtClean="0"/>
              <a:t>/</a:t>
            </a:r>
            <a:r>
              <a:rPr lang="en-US" sz="4000" dirty="0" err="1" smtClean="0"/>
              <a:t>tenik</a:t>
            </a:r>
            <a:r>
              <a:rPr lang="en-US" sz="4000" dirty="0" smtClean="0"/>
              <a:t> </a:t>
            </a:r>
            <a:r>
              <a:rPr lang="en-US" sz="4000" dirty="0" err="1" smtClean="0"/>
              <a:t>informatika</a:t>
            </a:r>
            <a:endParaRPr lang="en-US" sz="4000" dirty="0"/>
          </a:p>
          <a:p>
            <a:endParaRPr lang="en-US" sz="4000" dirty="0"/>
          </a:p>
        </p:txBody>
      </p:sp>
      <p:sp>
        <p:nvSpPr>
          <p:cNvPr id="2" name="Title 1"/>
          <p:cNvSpPr>
            <a:spLocks noGrp="1"/>
          </p:cNvSpPr>
          <p:nvPr>
            <p:ph type="title"/>
          </p:nvPr>
        </p:nvSpPr>
        <p:spPr>
          <a:xfrm>
            <a:off x="457200" y="274638"/>
            <a:ext cx="8229600" cy="1477962"/>
          </a:xfrm>
        </p:spPr>
        <p:txBody>
          <a:bodyPr>
            <a:normAutofit/>
          </a:bodyPr>
          <a:lstStyle/>
          <a:p>
            <a:pPr algn="ctr"/>
            <a:r>
              <a:rPr lang="en-US" b="1" dirty="0" err="1" smtClean="0">
                <a:solidFill>
                  <a:srgbClr val="0070C0"/>
                </a:solidFill>
              </a:rPr>
              <a:t>Asisten</a:t>
            </a:r>
            <a:r>
              <a:rPr lang="en-US" b="1" dirty="0" smtClean="0">
                <a:solidFill>
                  <a:srgbClr val="0070C0"/>
                </a:solidFill>
              </a:rPr>
              <a:t> </a:t>
            </a:r>
            <a:r>
              <a:rPr lang="en-US" b="1" dirty="0" err="1" smtClean="0">
                <a:solidFill>
                  <a:srgbClr val="0070C0"/>
                </a:solidFill>
              </a:rPr>
              <a:t>Peneliti</a:t>
            </a:r>
            <a:r>
              <a:rPr lang="en-US" b="1" dirty="0" smtClean="0">
                <a:solidFill>
                  <a:srgbClr val="0070C0"/>
                </a:solidFill>
              </a:rPr>
              <a:t> </a:t>
            </a:r>
            <a:r>
              <a:rPr lang="en-US" b="1" dirty="0" err="1" smtClean="0">
                <a:solidFill>
                  <a:srgbClr val="0070C0"/>
                </a:solidFill>
              </a:rPr>
              <a:t>Bidang</a:t>
            </a:r>
            <a:r>
              <a:rPr lang="en-US" b="1" dirty="0" smtClean="0">
                <a:solidFill>
                  <a:srgbClr val="0070C0"/>
                </a:solidFill>
              </a:rPr>
              <a:t> </a:t>
            </a:r>
            <a:r>
              <a:rPr lang="en-US" b="1" dirty="0" err="1" smtClean="0">
                <a:solidFill>
                  <a:srgbClr val="0070C0"/>
                </a:solidFill>
              </a:rPr>
              <a:t>Ilmu</a:t>
            </a:r>
            <a:r>
              <a:rPr lang="en-US" b="1" dirty="0" smtClean="0">
                <a:solidFill>
                  <a:srgbClr val="0070C0"/>
                </a:solidFill>
              </a:rPr>
              <a:t> </a:t>
            </a:r>
            <a:r>
              <a:rPr lang="en-US" b="1" dirty="0" err="1" smtClean="0">
                <a:solidFill>
                  <a:srgbClr val="0070C0"/>
                </a:solidFill>
              </a:rPr>
              <a:t>Komputer</a:t>
            </a:r>
            <a:r>
              <a:rPr lang="en-US" b="1" dirty="0" smtClean="0">
                <a:solidFill>
                  <a:srgbClr val="0070C0"/>
                </a:solidFill>
              </a:rPr>
              <a:t>/</a:t>
            </a:r>
            <a:r>
              <a:rPr lang="en-US" b="1" dirty="0" err="1" smtClean="0">
                <a:solidFill>
                  <a:srgbClr val="0070C0"/>
                </a:solidFill>
              </a:rPr>
              <a:t>Teknik</a:t>
            </a:r>
            <a:r>
              <a:rPr lang="en-US" b="1" dirty="0" smtClean="0">
                <a:solidFill>
                  <a:srgbClr val="0070C0"/>
                </a:solidFill>
              </a:rPr>
              <a:t> </a:t>
            </a:r>
            <a:r>
              <a:rPr lang="en-US" b="1" dirty="0" err="1" smtClean="0">
                <a:solidFill>
                  <a:srgbClr val="0070C0"/>
                </a:solidFill>
              </a:rPr>
              <a:t>Informatika</a:t>
            </a:r>
            <a:endParaRPr lang="en-US" b="1" dirty="0">
              <a:solidFill>
                <a:srgbClr val="0070C0"/>
              </a:solidFill>
            </a:endParaRPr>
          </a:p>
        </p:txBody>
      </p:sp>
    </p:spTree>
    <p:extLst>
      <p:ext uri="{BB962C8B-B14F-4D97-AF65-F5344CB8AC3E}">
        <p14:creationId xmlns:p14="http://schemas.microsoft.com/office/powerpoint/2010/main" val="109952424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1371600"/>
            <a:ext cx="8686800" cy="5257800"/>
          </a:xfrm>
          <a:prstGeom prst="rect">
            <a:avLst/>
          </a:prstGeom>
        </p:spPr>
        <p:txBody>
          <a:bodyPr vert="horz" lIns="91440" tIns="45720" rIns="91440" bIns="45720" rtlCol="0">
            <a:normAutofit fontScale="5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5100" b="1" i="0" u="none" strike="noStrike" kern="1200" cap="none" spc="0" normalizeH="0" baseline="0" noProof="0" dirty="0" smtClean="0">
                <a:ln>
                  <a:noFill/>
                </a:ln>
                <a:solidFill>
                  <a:srgbClr val="FF0000"/>
                </a:solidFill>
                <a:effectLst/>
                <a:uLnTx/>
                <a:uFillTx/>
                <a:latin typeface="+mn-lt"/>
                <a:ea typeface="+mn-ea"/>
                <a:cs typeface="+mn-cs"/>
              </a:rPr>
              <a:t>Kemampuan Kerja</a:t>
            </a:r>
            <a:endParaRPr kumimoji="0" lang="id-ID" sz="51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5100" b="1" i="0" u="none" strike="noStrike" kern="1200" cap="none" spc="0" normalizeH="0" baseline="0" noProof="0" dirty="0" smtClean="0">
                <a:ln>
                  <a:noFill/>
                </a:ln>
                <a:solidFill>
                  <a:schemeClr val="tx1"/>
                </a:solidFill>
                <a:effectLst/>
                <a:uLnTx/>
                <a:uFillTx/>
                <a:latin typeface="+mn-lt"/>
                <a:ea typeface="+mn-ea"/>
                <a:cs typeface="+mn-cs"/>
              </a:rPr>
              <a:t> </a:t>
            </a:r>
            <a:endParaRPr kumimoji="0" lang="id-ID" sz="5100" b="0" i="0" u="none" strike="noStrike" kern="1200" cap="none" spc="0" normalizeH="0" baseline="0" noProof="0" dirty="0" smtClean="0">
              <a:ln>
                <a:noFill/>
              </a:ln>
              <a:solidFill>
                <a:schemeClr val="tx1"/>
              </a:solidFill>
              <a:effectLst/>
              <a:uLnTx/>
              <a:uFillTx/>
              <a:latin typeface="+mn-lt"/>
              <a:ea typeface="+mn-ea"/>
              <a:cs typeface="+mn-cs"/>
            </a:endParaRPr>
          </a:p>
          <a:p>
            <a:pPr marL="631825" marR="0" lvl="0" indent="-6318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3200" b="1" i="0" u="none" strike="noStrike" kern="1200" cap="none" spc="0" normalizeH="0" baseline="0" noProof="0" dirty="0" smtClean="0">
                <a:ln>
                  <a:noFill/>
                </a:ln>
                <a:solidFill>
                  <a:schemeClr val="tx1"/>
                </a:solidFill>
                <a:effectLst/>
                <a:uLnTx/>
                <a:uFillTx/>
                <a:latin typeface="+mn-lt"/>
                <a:ea typeface="+mn-ea"/>
                <a:cs typeface="+mn-cs"/>
              </a:rPr>
              <a:t>KK1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Mampu</a:t>
            </a:r>
            <a:r>
              <a:rPr kumimoji="0" lang="id-ID" sz="3200" b="1" i="0" u="none" strike="noStrike" kern="1200" cap="none" spc="0" normalizeH="0" baseline="0" noProof="0" dirty="0" smtClean="0">
                <a:ln>
                  <a:noFill/>
                </a:ln>
                <a:solidFill>
                  <a:schemeClr val="tx1"/>
                </a:solidFill>
                <a:effectLst/>
                <a:uLnTx/>
                <a:uFillTx/>
                <a:latin typeface="+mn-lt"/>
                <a:ea typeface="+mn-ea"/>
                <a:cs typeface="+mn-cs"/>
              </a:rPr>
              <a:t> menerapkan matematika dasar, prinsip algoritma, dan teori ilmu komputer dalam pemodelan dan desain sistem berbasis komputer</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memecahkan</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masalah</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nyata</a:t>
            </a:r>
            <a:endParaRPr kumimoji="0" lang="id-ID"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d-ID" sz="3200" b="1" i="0" u="none" strike="noStrike" kern="1200" cap="none" spc="0" normalizeH="0" baseline="0" noProof="0" dirty="0" smtClean="0">
              <a:ln>
                <a:noFill/>
              </a:ln>
              <a:solidFill>
                <a:schemeClr val="tx1"/>
              </a:solidFill>
              <a:effectLst/>
              <a:uLnTx/>
              <a:uFillTx/>
              <a:latin typeface="+mn-lt"/>
              <a:ea typeface="+mn-ea"/>
              <a:cs typeface="+mn-cs"/>
            </a:endParaRPr>
          </a:p>
          <a:p>
            <a:pPr marL="631825" marR="0" lvl="0" indent="-6318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3200" b="1" i="0" u="none" strike="noStrike" kern="1200" cap="none" spc="0" normalizeH="0" baseline="0" noProof="0" dirty="0" smtClean="0">
                <a:ln>
                  <a:noFill/>
                </a:ln>
                <a:solidFill>
                  <a:schemeClr val="tx1"/>
                </a:solidFill>
                <a:effectLst/>
                <a:uLnTx/>
                <a:uFillTx/>
                <a:latin typeface="+mn-lt"/>
                <a:ea typeface="+mn-ea"/>
                <a:cs typeface="+mn-cs"/>
              </a:rPr>
              <a:t>KK2  	Mampu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menganalisis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id-ID" sz="3200" b="1" i="0" u="none" strike="noStrike" kern="1200" cap="none" spc="0" normalizeH="0" baseline="0" noProof="0" dirty="0" smtClean="0">
                <a:ln>
                  <a:noFill/>
                </a:ln>
                <a:solidFill>
                  <a:schemeClr val="tx1"/>
                </a:solidFill>
                <a:effectLst/>
                <a:uLnTx/>
                <a:uFillTx/>
                <a:latin typeface="+mn-lt"/>
                <a:ea typeface="+mn-ea"/>
                <a:cs typeface="+mn-cs"/>
              </a:rPr>
              <a:t>merancang</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m</a:t>
            </a:r>
            <a:r>
              <a:rPr kumimoji="0" lang="id-ID" sz="3200" b="1" i="0" u="none" strike="noStrike" kern="1200" cap="none" spc="0" normalizeH="0" baseline="0" noProof="0" dirty="0" smtClean="0">
                <a:ln>
                  <a:noFill/>
                </a:ln>
                <a:solidFill>
                  <a:schemeClr val="tx1"/>
                </a:solidFill>
                <a:effectLst/>
                <a:uLnTx/>
                <a:uFillTx/>
                <a:latin typeface="+mn-lt"/>
                <a:ea typeface="+mn-ea"/>
                <a:cs typeface="+mn-cs"/>
              </a:rPr>
              <a:t>engimplementasi suatu sistem</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kumimoji="0" lang="id-ID" sz="3200" b="1" i="0" u="none" strike="noStrike" kern="1200" cap="none" spc="0" normalizeH="0" baseline="0" noProof="0" dirty="0" smtClean="0">
              <a:ln>
                <a:noFill/>
              </a:ln>
              <a:solidFill>
                <a:schemeClr val="tx1"/>
              </a:solidFill>
              <a:effectLst/>
              <a:uLnTx/>
              <a:uFillTx/>
              <a:latin typeface="+mn-lt"/>
              <a:ea typeface="+mn-ea"/>
              <a:cs typeface="+mn-cs"/>
            </a:endParaRPr>
          </a:p>
          <a:p>
            <a:pPr marL="631825" marR="0" lvl="0" indent="-6318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berbasis</a:t>
            </a:r>
            <a:r>
              <a:rPr kumimoji="0" lang="id-ID" sz="3200" b="1" i="0" u="none" strike="noStrike" kern="1200" cap="none" spc="0" normalizeH="0" baseline="0" noProof="0" dirty="0" smtClean="0">
                <a:ln>
                  <a:noFill/>
                </a:ln>
                <a:solidFill>
                  <a:schemeClr val="tx1"/>
                </a:solidFill>
                <a:effectLst/>
                <a:uLnTx/>
                <a:uFillTx/>
                <a:latin typeface="+mn-lt"/>
                <a:ea typeface="+mn-ea"/>
                <a:cs typeface="+mn-cs"/>
              </a:rPr>
              <a:t> komputer secara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efectif</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id-ID" sz="3200" b="1" i="0" u="none" strike="noStrike" kern="1200" cap="none" spc="0" normalizeH="0" baseline="0" noProof="0" dirty="0" smtClean="0">
                <a:ln>
                  <a:noFill/>
                </a:ln>
                <a:solidFill>
                  <a:schemeClr val="tx1"/>
                </a:solidFill>
                <a:effectLst/>
                <a:uLnTx/>
                <a:uFillTx/>
                <a:latin typeface="+mn-lt"/>
                <a:ea typeface="+mn-ea"/>
                <a:cs typeface="+mn-cs"/>
              </a:rPr>
              <a:t>efisien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menyelesaikan</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masalah</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menggunakan</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pemrograman</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prosedural</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berorientasi</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objek</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id-ID"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d-ID" sz="3200" b="1" i="0" u="none" strike="noStrike" kern="1200" cap="none" spc="0" normalizeH="0" baseline="0" noProof="0" dirty="0" smtClean="0">
              <a:ln>
                <a:noFill/>
              </a:ln>
              <a:solidFill>
                <a:schemeClr val="tx1"/>
              </a:solidFill>
              <a:effectLst/>
              <a:uLnTx/>
              <a:uFillTx/>
              <a:latin typeface="+mn-lt"/>
              <a:ea typeface="+mn-ea"/>
              <a:cs typeface="+mn-cs"/>
            </a:endParaRPr>
          </a:p>
          <a:p>
            <a:pPr marL="631825" marR="0" lvl="0" indent="-6318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3200" b="1" i="0" u="none" strike="noStrike" kern="1200" cap="none" spc="0" normalizeH="0" baseline="0" noProof="0" dirty="0" smtClean="0">
                <a:ln>
                  <a:noFill/>
                </a:ln>
                <a:solidFill>
                  <a:schemeClr val="tx1"/>
                </a:solidFill>
                <a:effectLst/>
                <a:uLnTx/>
                <a:uFillTx/>
                <a:latin typeface="+mn-lt"/>
                <a:ea typeface="+mn-ea"/>
                <a:cs typeface="+mn-cs"/>
              </a:rPr>
              <a:t>KK3  	Mampu membangun sistem jaringan komputer dan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komunikasi</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data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serta</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id-ID" sz="3200" b="1" i="0" u="none" strike="noStrike" kern="1200" cap="none" spc="0" normalizeH="0" baseline="0" noProof="0" dirty="0" smtClean="0">
                <a:ln>
                  <a:noFill/>
                </a:ln>
                <a:solidFill>
                  <a:schemeClr val="tx1"/>
                </a:solidFill>
                <a:effectLst/>
                <a:uLnTx/>
                <a:uFillTx/>
                <a:latin typeface="+mn-lt"/>
                <a:ea typeface="+mn-ea"/>
                <a:cs typeface="+mn-cs"/>
              </a:rPr>
              <a:t>sistem keamanannya</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d-ID" sz="3200" b="1" i="0" u="none" strike="noStrike" kern="1200" cap="none" spc="0" normalizeH="0" baseline="0" noProof="0" dirty="0" smtClean="0">
              <a:ln>
                <a:noFill/>
              </a:ln>
              <a:solidFill>
                <a:schemeClr val="tx1"/>
              </a:solidFill>
              <a:effectLst/>
              <a:uLnTx/>
              <a:uFillTx/>
              <a:latin typeface="+mn-lt"/>
              <a:ea typeface="+mn-ea"/>
              <a:cs typeface="+mn-cs"/>
            </a:endParaRPr>
          </a:p>
          <a:p>
            <a:pPr marL="631825" marR="0" lvl="0" indent="-6318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3200" b="1" i="0" u="none" strike="noStrike" kern="1200" cap="none" spc="0" normalizeH="0" baseline="0" noProof="0" dirty="0" smtClean="0">
                <a:ln>
                  <a:noFill/>
                </a:ln>
                <a:solidFill>
                  <a:schemeClr val="tx1"/>
                </a:solidFill>
                <a:effectLst/>
                <a:uLnTx/>
                <a:uFillTx/>
                <a:latin typeface="+mn-lt"/>
                <a:ea typeface="+mn-ea"/>
                <a:cs typeface="+mn-cs"/>
              </a:rPr>
              <a:t>KK4  	Mampu membangun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software </a:t>
            </a:r>
            <a:r>
              <a:rPr kumimoji="0" lang="id-ID" sz="3200" b="1" i="0" u="none" strike="noStrike" kern="1200" cap="none" spc="0" normalizeH="0" baseline="0" noProof="0" dirty="0" smtClean="0">
                <a:ln>
                  <a:noFill/>
                </a:ln>
                <a:solidFill>
                  <a:schemeClr val="tx1"/>
                </a:solidFill>
                <a:effectLst/>
                <a:uLnTx/>
                <a:uFillTx/>
                <a:latin typeface="+mn-lt"/>
                <a:ea typeface="+mn-ea"/>
                <a:cs typeface="+mn-cs"/>
              </a:rPr>
              <a:t>aplikasi minimal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dari</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lima</a:t>
            </a:r>
            <a:r>
              <a:rPr kumimoji="0" lang="id-ID" sz="3200" b="1" i="0" u="none" strike="noStrike" kern="1200" cap="none" spc="0" normalizeH="0" baseline="0" noProof="0" dirty="0" smtClean="0">
                <a:ln>
                  <a:noFill/>
                </a:ln>
                <a:solidFill>
                  <a:schemeClr val="tx1"/>
                </a:solidFill>
                <a:effectLst/>
                <a:uLnTx/>
                <a:uFillTx/>
                <a:latin typeface="+mn-lt"/>
                <a:ea typeface="+mn-ea"/>
                <a:cs typeface="+mn-cs"/>
              </a:rPr>
              <a:t> bidang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fokus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pengetahuan</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ilmu</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id-ID" sz="3200" b="1" i="0" u="none" strike="noStrike" kern="1200" cap="none" spc="0" normalizeH="0" baseline="0" noProof="0" dirty="0" smtClean="0">
                <a:ln>
                  <a:noFill/>
                </a:ln>
                <a:solidFill>
                  <a:schemeClr val="tx1"/>
                </a:solidFill>
                <a:effectLst/>
                <a:uLnTx/>
                <a:uFillTx/>
                <a:latin typeface="+mn-lt"/>
                <a:ea typeface="+mn-ea"/>
                <a:cs typeface="+mn-cs"/>
              </a:rPr>
              <a:t>komputer</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(Artificial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IIntelligence</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Computational Science,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Graphik</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&amp;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Visualisazation</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Jaringan</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Komputer</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Manajemen</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Informasi</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id-ID"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d-ID"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a:spLocks noGrp="1"/>
          </p:cNvSpPr>
          <p:nvPr>
            <p:ph type="title"/>
          </p:nvPr>
        </p:nvSpPr>
        <p:spPr>
          <a:xfrm>
            <a:off x="323528" y="188640"/>
            <a:ext cx="8686800" cy="838200"/>
          </a:xfrm>
        </p:spPr>
        <p:txBody>
          <a:bodyPr>
            <a:normAutofit fontScale="90000"/>
          </a:bodyPr>
          <a:lstStyle/>
          <a:p>
            <a:pPr algn="ctr"/>
            <a:r>
              <a:rPr lang="id-ID" sz="2800" dirty="0" smtClean="0">
                <a:solidFill>
                  <a:srgbClr val="0070C0"/>
                </a:solidFill>
              </a:rPr>
              <a:t>CAPAIAN PEMBELAJARAN</a:t>
            </a:r>
            <a:br>
              <a:rPr lang="id-ID" sz="2800" dirty="0" smtClean="0">
                <a:solidFill>
                  <a:srgbClr val="0070C0"/>
                </a:solidFill>
              </a:rPr>
            </a:br>
            <a:r>
              <a:rPr lang="id-ID" sz="2800" dirty="0" smtClean="0">
                <a:solidFill>
                  <a:srgbClr val="0070C0"/>
                </a:solidFill>
              </a:rPr>
              <a:t>PRODI S-1 ILMU KOMPUTER/TEKNIK INFORMATIKA</a:t>
            </a:r>
            <a:endParaRPr lang="id-ID" sz="2800" dirty="0">
              <a:solidFill>
                <a:srgbClr val="0070C0"/>
              </a:solidFill>
            </a:endParaRPr>
          </a:p>
        </p:txBody>
      </p:sp>
    </p:spTree>
    <p:extLst>
      <p:ext uri="{BB962C8B-B14F-4D97-AF65-F5344CB8AC3E}">
        <p14:creationId xmlns:p14="http://schemas.microsoft.com/office/powerpoint/2010/main" val="103390654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fontScale="25000" lnSpcReduction="20000"/>
          </a:bodyPr>
          <a:lstStyle/>
          <a:p>
            <a:pPr marL="631825" indent="-631825">
              <a:buNone/>
            </a:pPr>
            <a:r>
              <a:rPr lang="id-ID" sz="8000" b="1" dirty="0" smtClean="0"/>
              <a:t>PP1  Me</a:t>
            </a:r>
            <a:r>
              <a:rPr lang="en-US" sz="8000" b="1" dirty="0" err="1"/>
              <a:t>nguasai</a:t>
            </a:r>
            <a:r>
              <a:rPr lang="id-ID" sz="8000" b="1" dirty="0"/>
              <a:t> konsep</a:t>
            </a:r>
            <a:r>
              <a:rPr lang="en-US" sz="8000" b="1" dirty="0"/>
              <a:t> </a:t>
            </a:r>
            <a:r>
              <a:rPr lang="en-US" sz="8000" b="1" dirty="0" err="1"/>
              <a:t>dasar</a:t>
            </a:r>
            <a:r>
              <a:rPr lang="id-ID" sz="8000" b="1" dirty="0"/>
              <a:t> matematika untuk mem</a:t>
            </a:r>
            <a:r>
              <a:rPr lang="en-US" sz="8000" b="1" dirty="0" err="1"/>
              <a:t>odelkan</a:t>
            </a:r>
            <a:r>
              <a:rPr lang="id-ID" sz="8000" b="1" dirty="0"/>
              <a:t> dan </a:t>
            </a:r>
            <a:r>
              <a:rPr lang="id-ID" sz="8000" b="1" dirty="0" smtClean="0"/>
              <a:t>menganalisa </a:t>
            </a:r>
            <a:r>
              <a:rPr lang="id-ID" sz="8000" b="1" dirty="0"/>
              <a:t>sistem komputasi</a:t>
            </a:r>
            <a:r>
              <a:rPr lang="id-ID" sz="8000" b="1" dirty="0" smtClean="0"/>
              <a:t>.</a:t>
            </a:r>
          </a:p>
          <a:p>
            <a:pPr marL="0" indent="0">
              <a:buNone/>
            </a:pPr>
            <a:endParaRPr lang="id-ID" sz="8000" b="1" dirty="0"/>
          </a:p>
          <a:p>
            <a:pPr marL="631825" indent="-631825">
              <a:buNone/>
            </a:pPr>
            <a:r>
              <a:rPr lang="id-ID" sz="8000" b="1" dirty="0"/>
              <a:t>PP2  </a:t>
            </a:r>
            <a:r>
              <a:rPr lang="id-ID" sz="8000" b="1" dirty="0" smtClean="0"/>
              <a:t>Me</a:t>
            </a:r>
            <a:r>
              <a:rPr lang="en-US" sz="8000" b="1" dirty="0" err="1"/>
              <a:t>nguasai</a:t>
            </a:r>
            <a:r>
              <a:rPr lang="id-ID" sz="8000" b="1" dirty="0"/>
              <a:t> teori dan konsep  </a:t>
            </a:r>
            <a:r>
              <a:rPr lang="en-US" sz="8000" b="1" dirty="0"/>
              <a:t>yang men</a:t>
            </a:r>
            <a:r>
              <a:rPr lang="id-ID" sz="8000" b="1" dirty="0"/>
              <a:t>dasar</a:t>
            </a:r>
            <a:r>
              <a:rPr lang="en-US" sz="8000" b="1" dirty="0"/>
              <a:t>i</a:t>
            </a:r>
            <a:r>
              <a:rPr lang="id-ID" sz="8000" b="1" dirty="0"/>
              <a:t> ilmu komputer.</a:t>
            </a:r>
          </a:p>
          <a:p>
            <a:pPr marL="0" indent="0">
              <a:buNone/>
            </a:pPr>
            <a:endParaRPr lang="id-ID" sz="8000" b="1" dirty="0" smtClean="0"/>
          </a:p>
          <a:p>
            <a:pPr marL="631825" indent="-631825">
              <a:buNone/>
            </a:pPr>
            <a:r>
              <a:rPr lang="id-ID" sz="8000" b="1" dirty="0" smtClean="0"/>
              <a:t>PP3  Memahami </a:t>
            </a:r>
            <a:r>
              <a:rPr lang="id-ID" sz="8000" b="1" dirty="0"/>
              <a:t>teori dasar arsitektur komputer, termasuk perangkat keras </a:t>
            </a:r>
            <a:r>
              <a:rPr lang="en-US" sz="8000" b="1" dirty="0" smtClean="0"/>
              <a:t>k</a:t>
            </a:r>
            <a:r>
              <a:rPr lang="id-ID" sz="8000" b="1" dirty="0" smtClean="0"/>
              <a:t>omputer </a:t>
            </a:r>
            <a:r>
              <a:rPr lang="id-ID" sz="8000" b="1" dirty="0"/>
              <a:t>dan </a:t>
            </a:r>
            <a:r>
              <a:rPr lang="en-US" sz="8000" b="1" dirty="0" err="1" smtClean="0"/>
              <a:t>sistem</a:t>
            </a:r>
            <a:r>
              <a:rPr lang="en-US" sz="8000" b="1" dirty="0" smtClean="0"/>
              <a:t> </a:t>
            </a:r>
            <a:r>
              <a:rPr lang="id-ID" sz="8000" b="1" dirty="0" smtClean="0"/>
              <a:t>jaringan</a:t>
            </a:r>
            <a:r>
              <a:rPr lang="en-US" sz="8000" b="1" dirty="0" smtClean="0"/>
              <a:t> </a:t>
            </a:r>
            <a:r>
              <a:rPr lang="en-US" sz="8000" b="1" dirty="0" err="1" smtClean="0"/>
              <a:t>dan</a:t>
            </a:r>
            <a:r>
              <a:rPr lang="en-US" sz="8000" b="1" dirty="0" smtClean="0"/>
              <a:t> </a:t>
            </a:r>
            <a:r>
              <a:rPr lang="en-US" sz="8000" b="1" dirty="0" err="1" smtClean="0"/>
              <a:t>komunikasi</a:t>
            </a:r>
            <a:r>
              <a:rPr lang="en-US" sz="8000" b="1" dirty="0" smtClean="0"/>
              <a:t> data</a:t>
            </a:r>
            <a:endParaRPr lang="id-ID" sz="8000" b="1" dirty="0"/>
          </a:p>
          <a:p>
            <a:pPr marL="0" indent="0">
              <a:buNone/>
            </a:pPr>
            <a:endParaRPr lang="id-ID" sz="8000" b="1" dirty="0" smtClean="0"/>
          </a:p>
          <a:p>
            <a:pPr marL="631825" indent="-631825">
              <a:buNone/>
            </a:pPr>
            <a:r>
              <a:rPr lang="id-ID" sz="8000" b="1" dirty="0" smtClean="0"/>
              <a:t>PP4  </a:t>
            </a:r>
            <a:r>
              <a:rPr lang="en-US" sz="8000" b="1" dirty="0" err="1" smtClean="0"/>
              <a:t>Menguasai</a:t>
            </a:r>
            <a:r>
              <a:rPr lang="en-US" sz="8000" b="1" dirty="0" smtClean="0"/>
              <a:t> </a:t>
            </a:r>
            <a:r>
              <a:rPr lang="en-US" sz="8000" b="1" dirty="0" err="1"/>
              <a:t>metodologi</a:t>
            </a:r>
            <a:r>
              <a:rPr lang="en-US" sz="8000" b="1" dirty="0"/>
              <a:t> </a:t>
            </a:r>
            <a:r>
              <a:rPr lang="en-US" sz="8000" b="1" dirty="0" err="1"/>
              <a:t>pengembangan</a:t>
            </a:r>
            <a:r>
              <a:rPr lang="en-US" sz="8000" b="1" dirty="0"/>
              <a:t> </a:t>
            </a:r>
            <a:r>
              <a:rPr lang="en-US" sz="8000" b="1" dirty="0" err="1"/>
              <a:t>sistem</a:t>
            </a:r>
            <a:r>
              <a:rPr lang="en-US" sz="8000" b="1" dirty="0"/>
              <a:t>, </a:t>
            </a:r>
            <a:r>
              <a:rPr lang="en-US" sz="8000" b="1" dirty="0" err="1"/>
              <a:t>meliputi</a:t>
            </a:r>
            <a:r>
              <a:rPr lang="en-US" sz="8000" b="1" dirty="0"/>
              <a:t> </a:t>
            </a:r>
            <a:r>
              <a:rPr lang="en-US" sz="8000" b="1" dirty="0" err="1"/>
              <a:t>perencanaan</a:t>
            </a:r>
            <a:r>
              <a:rPr lang="en-US" sz="8000" b="1" dirty="0"/>
              <a:t>, </a:t>
            </a:r>
            <a:r>
              <a:rPr lang="id-ID" sz="8000" b="1" dirty="0" smtClean="0"/>
              <a:t> </a:t>
            </a:r>
            <a:r>
              <a:rPr lang="en-US" sz="8000" b="1" dirty="0" err="1" smtClean="0"/>
              <a:t>analisis</a:t>
            </a:r>
            <a:r>
              <a:rPr lang="en-US" sz="8000" b="1" dirty="0"/>
              <a:t>, </a:t>
            </a:r>
            <a:r>
              <a:rPr lang="en-US" sz="8000" b="1" dirty="0" err="1"/>
              <a:t>disain</a:t>
            </a:r>
            <a:r>
              <a:rPr lang="en-US" sz="8000" b="1" dirty="0"/>
              <a:t>, </a:t>
            </a:r>
            <a:r>
              <a:rPr lang="en-US" sz="8000" b="1" dirty="0" err="1"/>
              <a:t>implementasi</a:t>
            </a:r>
            <a:r>
              <a:rPr lang="en-US" sz="8000" b="1" dirty="0"/>
              <a:t>, </a:t>
            </a:r>
            <a:r>
              <a:rPr lang="en-US" sz="8000" b="1" dirty="0" err="1"/>
              <a:t>pengujian</a:t>
            </a:r>
            <a:r>
              <a:rPr lang="en-US" sz="8000" b="1" dirty="0"/>
              <a:t> </a:t>
            </a:r>
            <a:r>
              <a:rPr lang="en-US" sz="8000" b="1" dirty="0" err="1"/>
              <a:t>dan</a:t>
            </a:r>
            <a:r>
              <a:rPr lang="en-US" sz="8000" b="1" dirty="0"/>
              <a:t> </a:t>
            </a:r>
            <a:r>
              <a:rPr lang="en-US" sz="8000" b="1" dirty="0" err="1"/>
              <a:t>pemeliharaan</a:t>
            </a:r>
            <a:r>
              <a:rPr lang="en-US" sz="8000" b="1" dirty="0"/>
              <a:t> </a:t>
            </a:r>
            <a:r>
              <a:rPr lang="en-US" sz="8000" b="1" dirty="0" err="1"/>
              <a:t>sistem</a:t>
            </a:r>
            <a:r>
              <a:rPr lang="id-ID" sz="8000" b="1" dirty="0"/>
              <a:t>.</a:t>
            </a:r>
          </a:p>
          <a:p>
            <a:pPr marL="0" indent="0">
              <a:buNone/>
            </a:pPr>
            <a:endParaRPr lang="id-ID" sz="8000" b="1" dirty="0" smtClean="0"/>
          </a:p>
          <a:p>
            <a:pPr marL="631825" indent="-631825">
              <a:buNone/>
            </a:pPr>
            <a:r>
              <a:rPr lang="id-ID" sz="8000" b="1" dirty="0" smtClean="0"/>
              <a:t>PP5  	Me</a:t>
            </a:r>
            <a:r>
              <a:rPr lang="en-US" sz="8000" b="1" dirty="0" err="1"/>
              <a:t>nguasai</a:t>
            </a:r>
            <a:r>
              <a:rPr lang="en-US" sz="8000" b="1" dirty="0"/>
              <a:t>   minimal </a:t>
            </a:r>
            <a:r>
              <a:rPr lang="en-US" sz="8000" b="1" dirty="0" smtClean="0"/>
              <a:t> </a:t>
            </a:r>
            <a:r>
              <a:rPr lang="en-US" sz="8000" b="1" dirty="0" err="1" smtClean="0"/>
              <a:t>salah</a:t>
            </a:r>
            <a:r>
              <a:rPr lang="en-US" sz="8000" b="1" dirty="0" smtClean="0"/>
              <a:t> </a:t>
            </a:r>
            <a:r>
              <a:rPr lang="en-US" sz="8000" b="1" dirty="0" err="1" smtClean="0"/>
              <a:t>satu</a:t>
            </a:r>
            <a:r>
              <a:rPr lang="en-US" sz="8000" b="1" dirty="0" smtClean="0"/>
              <a:t> </a:t>
            </a:r>
            <a:r>
              <a:rPr lang="en-US" sz="8000" b="1" dirty="0" err="1" smtClean="0"/>
              <a:t>dari</a:t>
            </a:r>
            <a:r>
              <a:rPr lang="en-US" sz="8000" b="1" dirty="0" smtClean="0"/>
              <a:t> lima </a:t>
            </a:r>
            <a:r>
              <a:rPr lang="en-US" sz="8000" b="1" dirty="0" err="1"/>
              <a:t>bidang</a:t>
            </a:r>
            <a:r>
              <a:rPr lang="en-US" sz="8000" b="1" dirty="0"/>
              <a:t> </a:t>
            </a:r>
            <a:r>
              <a:rPr lang="en-US" sz="8000" b="1" dirty="0" err="1"/>
              <a:t>fokus</a:t>
            </a:r>
            <a:r>
              <a:rPr lang="en-US" sz="8000" b="1" dirty="0"/>
              <a:t> </a:t>
            </a:r>
            <a:r>
              <a:rPr lang="en-US" sz="8000" b="1" dirty="0" err="1"/>
              <a:t>pengetahuan</a:t>
            </a:r>
            <a:r>
              <a:rPr lang="id-ID" sz="8000" b="1" dirty="0"/>
              <a:t> ilmu komputer </a:t>
            </a:r>
            <a:r>
              <a:rPr lang="en-US" sz="8000" b="1" dirty="0" err="1" smtClean="0"/>
              <a:t>serta</a:t>
            </a:r>
            <a:r>
              <a:rPr lang="id-ID" sz="8000" b="1" dirty="0" smtClean="0"/>
              <a:t> mampu </a:t>
            </a:r>
            <a:r>
              <a:rPr lang="id-ID" sz="8000" b="1" dirty="0"/>
              <a:t>beradaptasi terhadap perkembangan ilmu pengetahuan dan </a:t>
            </a:r>
            <a:r>
              <a:rPr lang="id-ID" sz="8000" b="1" dirty="0" smtClean="0"/>
              <a:t>teknologi</a:t>
            </a:r>
            <a:endParaRPr lang="id-ID" sz="8000" b="1" dirty="0"/>
          </a:p>
          <a:p>
            <a:pPr marL="0" indent="0">
              <a:buNone/>
            </a:pPr>
            <a:r>
              <a:rPr lang="id-ID" sz="8000" b="1" dirty="0"/>
              <a:t> </a:t>
            </a:r>
          </a:p>
          <a:p>
            <a:endParaRPr lang="id-ID" dirty="0"/>
          </a:p>
        </p:txBody>
      </p:sp>
      <p:sp>
        <p:nvSpPr>
          <p:cNvPr id="4" name="Title 1"/>
          <p:cNvSpPr>
            <a:spLocks noGrp="1"/>
          </p:cNvSpPr>
          <p:nvPr>
            <p:ph type="title"/>
          </p:nvPr>
        </p:nvSpPr>
        <p:spPr>
          <a:xfrm>
            <a:off x="467544" y="260648"/>
            <a:ext cx="8229600" cy="609600"/>
          </a:xfrm>
        </p:spPr>
        <p:txBody>
          <a:bodyPr>
            <a:noAutofit/>
          </a:bodyPr>
          <a:lstStyle/>
          <a:p>
            <a:r>
              <a:rPr lang="en-US" sz="4000" b="1" dirty="0" smtClean="0">
                <a:solidFill>
                  <a:srgbClr val="FF0000"/>
                </a:solidFill>
              </a:rPr>
              <a:t/>
            </a:r>
            <a:br>
              <a:rPr lang="en-US" sz="4000" b="1" dirty="0" smtClean="0">
                <a:solidFill>
                  <a:srgbClr val="FF0000"/>
                </a:solidFill>
              </a:rPr>
            </a:br>
            <a:r>
              <a:rPr lang="id-ID" sz="4000" b="1" dirty="0" smtClean="0">
                <a:solidFill>
                  <a:srgbClr val="800000"/>
                </a:solidFill>
              </a:rPr>
              <a:t>Penguasaan </a:t>
            </a:r>
            <a:r>
              <a:rPr lang="id-ID" sz="4000" b="1" dirty="0">
                <a:solidFill>
                  <a:srgbClr val="800000"/>
                </a:solidFill>
              </a:rPr>
              <a:t>Pengetahuan</a:t>
            </a:r>
            <a:r>
              <a:rPr lang="id-ID" sz="4000" dirty="0">
                <a:solidFill>
                  <a:srgbClr val="800000"/>
                </a:solidFill>
              </a:rPr>
              <a:t/>
            </a:r>
            <a:br>
              <a:rPr lang="id-ID" sz="4000" dirty="0">
                <a:solidFill>
                  <a:srgbClr val="800000"/>
                </a:solidFill>
              </a:rPr>
            </a:br>
            <a:endParaRPr lang="id-ID" sz="4000" dirty="0">
              <a:solidFill>
                <a:srgbClr val="800000"/>
              </a:solidFill>
            </a:endParaRPr>
          </a:p>
        </p:txBody>
      </p:sp>
    </p:spTree>
    <p:extLst>
      <p:ext uri="{BB962C8B-B14F-4D97-AF65-F5344CB8AC3E}">
        <p14:creationId xmlns:p14="http://schemas.microsoft.com/office/powerpoint/2010/main" val="155180855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3200"/>
            <a:ext cx="8229600" cy="1143000"/>
          </a:xfrm>
        </p:spPr>
        <p:txBody>
          <a:bodyPr>
            <a:normAutofit fontScale="90000"/>
          </a:bodyPr>
          <a:lstStyle/>
          <a:p>
            <a:pPr algn="ctr"/>
            <a:r>
              <a:rPr lang="en-US" sz="3600" b="1" dirty="0" smtClean="0"/>
              <a:t/>
            </a:r>
            <a:br>
              <a:rPr lang="en-US" sz="3600" b="1" dirty="0" smtClean="0"/>
            </a:br>
            <a:r>
              <a:rPr lang="id-ID" sz="3600" b="1" dirty="0" smtClean="0">
                <a:solidFill>
                  <a:srgbClr val="800000"/>
                </a:solidFill>
              </a:rPr>
              <a:t>STRUKTUR </a:t>
            </a:r>
            <a:r>
              <a:rPr lang="en-US" sz="3600" b="1" dirty="0" smtClean="0">
                <a:solidFill>
                  <a:srgbClr val="800000"/>
                </a:solidFill>
              </a:rPr>
              <a:t>KURIKULUM MINIMAL</a:t>
            </a:r>
            <a:r>
              <a:rPr lang="id-ID" sz="3600" b="1" dirty="0" smtClean="0">
                <a:solidFill>
                  <a:srgbClr val="800000"/>
                </a:solidFill>
              </a:rPr>
              <a:t/>
            </a:r>
            <a:br>
              <a:rPr lang="id-ID" sz="3600" b="1" dirty="0" smtClean="0">
                <a:solidFill>
                  <a:srgbClr val="800000"/>
                </a:solidFill>
              </a:rPr>
            </a:br>
            <a:r>
              <a:rPr lang="en-US" sz="3600" b="1" dirty="0">
                <a:solidFill>
                  <a:srgbClr val="800000"/>
                </a:solidFill>
              </a:rPr>
              <a:t>PRODI </a:t>
            </a:r>
            <a:r>
              <a:rPr lang="id-ID" sz="3600" b="1" dirty="0" smtClean="0">
                <a:solidFill>
                  <a:srgbClr val="800000"/>
                </a:solidFill>
              </a:rPr>
              <a:t>S1 </a:t>
            </a:r>
            <a:r>
              <a:rPr lang="en-US" sz="3600" b="1" dirty="0" smtClean="0">
                <a:solidFill>
                  <a:srgbClr val="800000"/>
                </a:solidFill>
              </a:rPr>
              <a:t>ILKOM/TEKNIK </a:t>
            </a:r>
            <a:r>
              <a:rPr lang="en-US" sz="3600" b="1" dirty="0">
                <a:solidFill>
                  <a:srgbClr val="800000"/>
                </a:solidFill>
              </a:rPr>
              <a:t>INFORMATIKA</a:t>
            </a:r>
            <a:r>
              <a:rPr lang="en-US" dirty="0">
                <a:solidFill>
                  <a:srgbClr val="800000"/>
                </a:solidFill>
              </a:rPr>
              <a:t/>
            </a:r>
            <a:br>
              <a:rPr lang="en-US" dirty="0">
                <a:solidFill>
                  <a:srgbClr val="800000"/>
                </a:solidFill>
              </a:rPr>
            </a:br>
            <a:endParaRPr lang="en-US" dirty="0">
              <a:solidFill>
                <a:srgbClr val="800000"/>
              </a:solidFill>
            </a:endParaRPr>
          </a:p>
        </p:txBody>
      </p:sp>
    </p:spTree>
    <p:extLst>
      <p:ext uri="{BB962C8B-B14F-4D97-AF65-F5344CB8AC3E}">
        <p14:creationId xmlns:p14="http://schemas.microsoft.com/office/powerpoint/2010/main" val="39633982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Tim </a:t>
            </a:r>
            <a:r>
              <a:rPr lang="en-US" sz="2400" dirty="0" err="1" smtClean="0"/>
              <a:t>kurikulum</a:t>
            </a:r>
            <a:r>
              <a:rPr lang="en-US" sz="2400" dirty="0" smtClean="0"/>
              <a:t> Prodi s-1 </a:t>
            </a:r>
            <a:r>
              <a:rPr lang="en-US" sz="2400" dirty="0" err="1" smtClean="0"/>
              <a:t>pendidikan</a:t>
            </a:r>
            <a:r>
              <a:rPr lang="en-US" sz="2400" dirty="0" smtClean="0"/>
              <a:t> </a:t>
            </a:r>
            <a:r>
              <a:rPr lang="en-US" sz="2400" dirty="0" err="1" smtClean="0"/>
              <a:t>matematika</a:t>
            </a:r>
            <a:r>
              <a:rPr lang="en-US" sz="2400" dirty="0" smtClean="0"/>
              <a:t> (2014)</a:t>
            </a:r>
            <a:endParaRPr lang="en-US" sz="2400" dirty="0"/>
          </a:p>
        </p:txBody>
      </p:sp>
      <p:sp>
        <p:nvSpPr>
          <p:cNvPr id="3" name="Content Placeholder 2"/>
          <p:cNvSpPr>
            <a:spLocks noGrp="1"/>
          </p:cNvSpPr>
          <p:nvPr>
            <p:ph idx="1"/>
          </p:nvPr>
        </p:nvSpPr>
        <p:spPr/>
        <p:txBody>
          <a:bodyPr>
            <a:normAutofit fontScale="70000" lnSpcReduction="20000"/>
          </a:bodyPr>
          <a:lstStyle/>
          <a:p>
            <a:pPr lvl="0"/>
            <a:r>
              <a:rPr lang="en-AU" b="1" dirty="0" err="1"/>
              <a:t>Dr.</a:t>
            </a:r>
            <a:r>
              <a:rPr lang="en-AU" b="1" dirty="0"/>
              <a:t> </a:t>
            </a:r>
            <a:r>
              <a:rPr lang="en-AU" b="1" dirty="0" err="1"/>
              <a:t>Elah</a:t>
            </a:r>
            <a:r>
              <a:rPr lang="en-AU" b="1" dirty="0"/>
              <a:t> </a:t>
            </a:r>
            <a:r>
              <a:rPr lang="en-AU" b="1" dirty="0" err="1"/>
              <a:t>Nurlaelah</a:t>
            </a:r>
            <a:r>
              <a:rPr lang="en-AU" b="1" dirty="0"/>
              <a:t> (UPI</a:t>
            </a:r>
            <a:r>
              <a:rPr lang="en-AU" b="1" dirty="0" smtClean="0"/>
              <a:t>)—</a:t>
            </a:r>
            <a:r>
              <a:rPr lang="en-AU" b="1" dirty="0" err="1" smtClean="0"/>
              <a:t>Koordinator</a:t>
            </a:r>
            <a:endParaRPr lang="en-AU" b="1" dirty="0" smtClean="0"/>
          </a:p>
          <a:p>
            <a:pPr lvl="0"/>
            <a:r>
              <a:rPr lang="en-AU" b="1" dirty="0" err="1" smtClean="0"/>
              <a:t>Dr.</a:t>
            </a:r>
            <a:r>
              <a:rPr lang="en-AU" b="1" dirty="0" smtClean="0"/>
              <a:t> Ali </a:t>
            </a:r>
            <a:r>
              <a:rPr lang="en-AU" b="1" dirty="0" err="1" smtClean="0"/>
              <a:t>Mahmudi</a:t>
            </a:r>
            <a:r>
              <a:rPr lang="en-AU" b="1" dirty="0" smtClean="0"/>
              <a:t> (UNY)</a:t>
            </a:r>
          </a:p>
          <a:p>
            <a:pPr lvl="0"/>
            <a:r>
              <a:rPr lang="en-AU" b="1" dirty="0" err="1" smtClean="0"/>
              <a:t>Dr.</a:t>
            </a:r>
            <a:r>
              <a:rPr lang="en-AU" b="1" dirty="0" smtClean="0"/>
              <a:t> </a:t>
            </a:r>
            <a:r>
              <a:rPr lang="en-AU" b="1" dirty="0" err="1" smtClean="0"/>
              <a:t>Abadi</a:t>
            </a:r>
            <a:r>
              <a:rPr lang="en-AU" b="1" dirty="0" smtClean="0"/>
              <a:t> (</a:t>
            </a:r>
            <a:r>
              <a:rPr lang="en-AU" b="1" dirty="0" err="1" smtClean="0"/>
              <a:t>Unesa</a:t>
            </a:r>
            <a:r>
              <a:rPr lang="en-AU" b="1" dirty="0" smtClean="0"/>
              <a:t>)</a:t>
            </a:r>
            <a:endParaRPr lang="en-ID" dirty="0"/>
          </a:p>
          <a:p>
            <a:pPr lvl="0"/>
            <a:r>
              <a:rPr lang="en-AU" b="1" dirty="0" err="1"/>
              <a:t>Prof.</a:t>
            </a:r>
            <a:r>
              <a:rPr lang="en-AU" b="1" dirty="0"/>
              <a:t> </a:t>
            </a:r>
            <a:r>
              <a:rPr lang="en-AU" b="1" dirty="0" err="1"/>
              <a:t>Dr.</a:t>
            </a:r>
            <a:r>
              <a:rPr lang="en-AU" b="1" dirty="0"/>
              <a:t> </a:t>
            </a:r>
            <a:r>
              <a:rPr lang="en-AU" b="1" dirty="0" err="1"/>
              <a:t>Zulkardi</a:t>
            </a:r>
            <a:r>
              <a:rPr lang="en-AU" b="1" dirty="0"/>
              <a:t> (</a:t>
            </a:r>
            <a:r>
              <a:rPr lang="en-AU" b="1" dirty="0" err="1"/>
              <a:t>Unsri</a:t>
            </a:r>
            <a:r>
              <a:rPr lang="en-AU" b="1" dirty="0"/>
              <a:t>)</a:t>
            </a:r>
            <a:endParaRPr lang="en-ID" dirty="0"/>
          </a:p>
          <a:p>
            <a:pPr lvl="0"/>
            <a:r>
              <a:rPr lang="en-AU" b="1" dirty="0" err="1"/>
              <a:t>Prof.</a:t>
            </a:r>
            <a:r>
              <a:rPr lang="en-AU" b="1" dirty="0"/>
              <a:t> </a:t>
            </a:r>
            <a:r>
              <a:rPr lang="en-AU" b="1" dirty="0" err="1"/>
              <a:t>Dr.</a:t>
            </a:r>
            <a:r>
              <a:rPr lang="en-AU" b="1" dirty="0"/>
              <a:t>  </a:t>
            </a:r>
            <a:r>
              <a:rPr lang="en-AU" b="1" dirty="0" err="1"/>
              <a:t>Yaya</a:t>
            </a:r>
            <a:r>
              <a:rPr lang="en-AU" b="1" dirty="0"/>
              <a:t> P. </a:t>
            </a:r>
            <a:r>
              <a:rPr lang="en-AU" b="1" dirty="0" err="1"/>
              <a:t>Kusumah</a:t>
            </a:r>
            <a:r>
              <a:rPr lang="en-AU" b="1" dirty="0"/>
              <a:t> (UPI)</a:t>
            </a:r>
            <a:endParaRPr lang="en-ID" dirty="0"/>
          </a:p>
          <a:p>
            <a:pPr lvl="0"/>
            <a:r>
              <a:rPr lang="en-AU" b="1" dirty="0" err="1"/>
              <a:t>Prof.</a:t>
            </a:r>
            <a:r>
              <a:rPr lang="en-AU" b="1" dirty="0"/>
              <a:t> </a:t>
            </a:r>
            <a:r>
              <a:rPr lang="en-AU" b="1" dirty="0" err="1"/>
              <a:t>Dr.</a:t>
            </a:r>
            <a:r>
              <a:rPr lang="en-AU" b="1" dirty="0"/>
              <a:t>  </a:t>
            </a:r>
            <a:r>
              <a:rPr lang="en-AU" b="1" dirty="0" err="1"/>
              <a:t>Dafik</a:t>
            </a:r>
            <a:r>
              <a:rPr lang="en-AU" b="1" dirty="0"/>
              <a:t> (</a:t>
            </a:r>
            <a:r>
              <a:rPr lang="en-AU" b="1" dirty="0" err="1"/>
              <a:t>Unej</a:t>
            </a:r>
            <a:r>
              <a:rPr lang="en-AU" b="1" dirty="0"/>
              <a:t>)</a:t>
            </a:r>
            <a:endParaRPr lang="en-ID" dirty="0"/>
          </a:p>
          <a:p>
            <a:pPr lvl="0"/>
            <a:r>
              <a:rPr lang="en-AU" b="1" dirty="0" err="1"/>
              <a:t>Prof.</a:t>
            </a:r>
            <a:r>
              <a:rPr lang="en-AU" b="1" dirty="0"/>
              <a:t> </a:t>
            </a:r>
            <a:r>
              <a:rPr lang="en-AU" b="1" dirty="0" err="1"/>
              <a:t>Dr.</a:t>
            </a:r>
            <a:r>
              <a:rPr lang="en-AU" b="1" dirty="0"/>
              <a:t> Poppy </a:t>
            </a:r>
            <a:r>
              <a:rPr lang="en-AU" b="1" dirty="0" err="1"/>
              <a:t>Yaniawati</a:t>
            </a:r>
            <a:r>
              <a:rPr lang="en-AU" b="1" dirty="0"/>
              <a:t> (</a:t>
            </a:r>
            <a:r>
              <a:rPr lang="en-AU" b="1" dirty="0" err="1"/>
              <a:t>Unpas</a:t>
            </a:r>
            <a:r>
              <a:rPr lang="en-AU" b="1" dirty="0"/>
              <a:t>)</a:t>
            </a:r>
            <a:endParaRPr lang="en-ID" dirty="0"/>
          </a:p>
          <a:p>
            <a:pPr lvl="0"/>
            <a:r>
              <a:rPr lang="en-AU" b="1" dirty="0" err="1"/>
              <a:t>Dr.</a:t>
            </a:r>
            <a:r>
              <a:rPr lang="en-AU" b="1" dirty="0"/>
              <a:t> </a:t>
            </a:r>
            <a:r>
              <a:rPr lang="en-AU" b="1" dirty="0" err="1"/>
              <a:t>Ratu</a:t>
            </a:r>
            <a:r>
              <a:rPr lang="en-AU" b="1" dirty="0"/>
              <a:t> </a:t>
            </a:r>
            <a:r>
              <a:rPr lang="en-AU" b="1" dirty="0" err="1"/>
              <a:t>Ilma</a:t>
            </a:r>
            <a:r>
              <a:rPr lang="en-AU" b="1" dirty="0"/>
              <a:t> </a:t>
            </a:r>
            <a:r>
              <a:rPr lang="en-AU" b="1" dirty="0" err="1"/>
              <a:t>Indra</a:t>
            </a:r>
            <a:r>
              <a:rPr lang="en-AU" b="1" dirty="0"/>
              <a:t> </a:t>
            </a:r>
            <a:r>
              <a:rPr lang="en-AU" b="1" dirty="0" err="1"/>
              <a:t>Putri</a:t>
            </a:r>
            <a:r>
              <a:rPr lang="en-AU" b="1" dirty="0"/>
              <a:t> (</a:t>
            </a:r>
            <a:r>
              <a:rPr lang="en-AU" b="1" dirty="0" err="1"/>
              <a:t>Unsri</a:t>
            </a:r>
            <a:r>
              <a:rPr lang="en-AU" b="1" dirty="0"/>
              <a:t>)</a:t>
            </a:r>
            <a:endParaRPr lang="en-ID" dirty="0"/>
          </a:p>
          <a:p>
            <a:pPr lvl="0"/>
            <a:r>
              <a:rPr lang="en-AU" b="1" dirty="0" err="1"/>
              <a:t>Dr.</a:t>
            </a:r>
            <a:r>
              <a:rPr lang="en-AU" b="1" dirty="0"/>
              <a:t> </a:t>
            </a:r>
            <a:r>
              <a:rPr lang="en-AU" b="1" dirty="0" err="1"/>
              <a:t>Dadang</a:t>
            </a:r>
            <a:r>
              <a:rPr lang="en-AU" b="1" dirty="0"/>
              <a:t> </a:t>
            </a:r>
            <a:r>
              <a:rPr lang="en-AU" b="1" dirty="0" err="1"/>
              <a:t>Juandi</a:t>
            </a:r>
            <a:r>
              <a:rPr lang="en-AU" b="1" dirty="0"/>
              <a:t> (UPI)</a:t>
            </a:r>
            <a:endParaRPr lang="en-ID" dirty="0"/>
          </a:p>
          <a:p>
            <a:pPr lvl="0"/>
            <a:r>
              <a:rPr lang="en-AU" b="1" dirty="0" err="1"/>
              <a:t>Dr.</a:t>
            </a:r>
            <a:r>
              <a:rPr lang="en-AU" b="1" dirty="0"/>
              <a:t> </a:t>
            </a:r>
            <a:r>
              <a:rPr lang="en-AU" b="1" dirty="0" err="1"/>
              <a:t>Mardiyana</a:t>
            </a:r>
            <a:r>
              <a:rPr lang="en-AU" b="1" dirty="0"/>
              <a:t> (UNS)</a:t>
            </a:r>
            <a:endParaRPr lang="en-ID" dirty="0"/>
          </a:p>
          <a:p>
            <a:pPr lvl="0"/>
            <a:r>
              <a:rPr lang="en-AU" b="1" dirty="0" err="1"/>
              <a:t>Dr.</a:t>
            </a:r>
            <a:r>
              <a:rPr lang="en-AU" b="1" dirty="0"/>
              <a:t> </a:t>
            </a:r>
            <a:r>
              <a:rPr lang="en-AU" b="1" dirty="0" err="1"/>
              <a:t>Makbul</a:t>
            </a:r>
            <a:r>
              <a:rPr lang="en-AU" b="1" dirty="0"/>
              <a:t> </a:t>
            </a:r>
            <a:r>
              <a:rPr lang="en-AU" b="1" dirty="0" err="1"/>
              <a:t>Muksar</a:t>
            </a:r>
            <a:r>
              <a:rPr lang="en-AU" b="1" dirty="0"/>
              <a:t> (UM)</a:t>
            </a:r>
            <a:endParaRPr lang="en-ID" dirty="0"/>
          </a:p>
          <a:p>
            <a:pPr lvl="0"/>
            <a:r>
              <a:rPr lang="en-AU" b="1" dirty="0" err="1"/>
              <a:t>Dr.</a:t>
            </a:r>
            <a:r>
              <a:rPr lang="en-AU" b="1" dirty="0"/>
              <a:t> </a:t>
            </a:r>
            <a:r>
              <a:rPr lang="en-AU" b="1" dirty="0" err="1"/>
              <a:t>Lailany</a:t>
            </a:r>
            <a:r>
              <a:rPr lang="en-AU" b="1" dirty="0"/>
              <a:t> </a:t>
            </a:r>
            <a:r>
              <a:rPr lang="en-AU" b="1" dirty="0" err="1"/>
              <a:t>Yahya</a:t>
            </a:r>
            <a:r>
              <a:rPr lang="en-AU" b="1" dirty="0"/>
              <a:t> (</a:t>
            </a:r>
            <a:r>
              <a:rPr lang="en-AU" b="1" dirty="0" err="1"/>
              <a:t>Univ</a:t>
            </a:r>
            <a:r>
              <a:rPr lang="en-AU" b="1" dirty="0"/>
              <a:t> </a:t>
            </a:r>
            <a:r>
              <a:rPr lang="en-AU" b="1" dirty="0" err="1"/>
              <a:t>Negeri</a:t>
            </a:r>
            <a:r>
              <a:rPr lang="en-AU" b="1" dirty="0"/>
              <a:t> </a:t>
            </a:r>
            <a:r>
              <a:rPr lang="en-AU" b="1" dirty="0" err="1"/>
              <a:t>Gorontalo</a:t>
            </a:r>
            <a:r>
              <a:rPr lang="en-AU" b="1" dirty="0"/>
              <a:t>),</a:t>
            </a:r>
            <a:endParaRPr lang="en-ID" dirty="0"/>
          </a:p>
          <a:p>
            <a:r>
              <a:rPr lang="en-AU" b="1" dirty="0" err="1"/>
              <a:t>Juariah</a:t>
            </a:r>
            <a:r>
              <a:rPr lang="en-AU" b="1" dirty="0"/>
              <a:t> </a:t>
            </a:r>
            <a:r>
              <a:rPr lang="en-AU" b="1" dirty="0" err="1"/>
              <a:t>M.Pd</a:t>
            </a:r>
            <a:r>
              <a:rPr lang="en-AU" b="1" dirty="0"/>
              <a:t>  (UIN) </a:t>
            </a:r>
            <a:endParaRPr lang="en-US" dirty="0"/>
          </a:p>
        </p:txBody>
      </p:sp>
    </p:spTree>
    <p:extLst>
      <p:ext uri="{BB962C8B-B14F-4D97-AF65-F5344CB8AC3E}">
        <p14:creationId xmlns:p14="http://schemas.microsoft.com/office/powerpoint/2010/main" val="305187642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fontScale="92500" lnSpcReduction="10000"/>
          </a:bodyPr>
          <a:lstStyle/>
          <a:p>
            <a:r>
              <a:rPr lang="en-US" sz="4000" dirty="0" err="1" smtClean="0"/>
              <a:t>Logika</a:t>
            </a:r>
            <a:r>
              <a:rPr lang="en-US" sz="4000" dirty="0" smtClean="0"/>
              <a:t> </a:t>
            </a:r>
            <a:r>
              <a:rPr lang="en-US" sz="4000" dirty="0" err="1" smtClean="0"/>
              <a:t>Informatika</a:t>
            </a:r>
            <a:r>
              <a:rPr lang="en-US" sz="4000" dirty="0" smtClean="0"/>
              <a:t>	3 SKS</a:t>
            </a:r>
          </a:p>
          <a:p>
            <a:r>
              <a:rPr lang="en-US" sz="4000" dirty="0" err="1" smtClean="0"/>
              <a:t>Matematika</a:t>
            </a:r>
            <a:r>
              <a:rPr lang="en-US" sz="4000" dirty="0" smtClean="0"/>
              <a:t> </a:t>
            </a:r>
            <a:r>
              <a:rPr lang="en-US" sz="4000" dirty="0" err="1" smtClean="0"/>
              <a:t>Diskrit</a:t>
            </a:r>
            <a:r>
              <a:rPr lang="en-US" sz="4000" dirty="0" smtClean="0"/>
              <a:t>	3 SKS</a:t>
            </a:r>
          </a:p>
          <a:p>
            <a:r>
              <a:rPr lang="en-US" sz="4000" dirty="0" err="1" smtClean="0"/>
              <a:t>Aljabar</a:t>
            </a:r>
            <a:r>
              <a:rPr lang="en-US" sz="4000" dirty="0" smtClean="0"/>
              <a:t> Linier		3 SKS</a:t>
            </a:r>
          </a:p>
          <a:p>
            <a:r>
              <a:rPr lang="en-US" sz="4000" dirty="0" err="1" smtClean="0"/>
              <a:t>Kalkulus</a:t>
            </a:r>
            <a:r>
              <a:rPr lang="en-US" sz="4000" dirty="0" smtClean="0"/>
              <a:t>			3 SKS</a:t>
            </a:r>
          </a:p>
          <a:p>
            <a:r>
              <a:rPr lang="en-US" sz="4000" dirty="0" err="1" smtClean="0"/>
              <a:t>Metode</a:t>
            </a:r>
            <a:r>
              <a:rPr lang="en-US" sz="4000" dirty="0" smtClean="0"/>
              <a:t> </a:t>
            </a:r>
            <a:r>
              <a:rPr lang="en-US" sz="4000" dirty="0" err="1" smtClean="0"/>
              <a:t>Numerik</a:t>
            </a:r>
            <a:r>
              <a:rPr lang="en-US" sz="4000" dirty="0" smtClean="0"/>
              <a:t>		3 SKS</a:t>
            </a:r>
          </a:p>
          <a:p>
            <a:r>
              <a:rPr lang="en-US" sz="4000" dirty="0" err="1" smtClean="0"/>
              <a:t>Statistika</a:t>
            </a:r>
            <a:r>
              <a:rPr lang="en-US" sz="4000" dirty="0" smtClean="0"/>
              <a:t>			3 SKS</a:t>
            </a:r>
          </a:p>
          <a:p>
            <a:r>
              <a:rPr lang="en-US" sz="4000" b="1" dirty="0" smtClean="0">
                <a:solidFill>
                  <a:srgbClr val="0070C0"/>
                </a:solidFill>
              </a:rPr>
              <a:t>TOTAL				18 SKS</a:t>
            </a:r>
          </a:p>
          <a:p>
            <a:endParaRPr lang="en-US" sz="4000" b="1" dirty="0"/>
          </a:p>
        </p:txBody>
      </p:sp>
      <p:sp>
        <p:nvSpPr>
          <p:cNvPr id="4" name="Title 1"/>
          <p:cNvSpPr>
            <a:spLocks noGrp="1"/>
          </p:cNvSpPr>
          <p:nvPr>
            <p:ph type="title"/>
          </p:nvPr>
        </p:nvSpPr>
        <p:spPr>
          <a:xfrm>
            <a:off x="304800" y="274638"/>
            <a:ext cx="8382000" cy="1143000"/>
          </a:xfrm>
        </p:spPr>
        <p:txBody>
          <a:bodyPr>
            <a:noAutofit/>
          </a:bodyPr>
          <a:lstStyle/>
          <a:p>
            <a:r>
              <a:rPr lang="en-US" sz="3600" dirty="0" smtClean="0">
                <a:solidFill>
                  <a:srgbClr val="0070C0"/>
                </a:solidFill>
              </a:rPr>
              <a:t>PENGETAHUAN DASAR MATEMATIKA</a:t>
            </a:r>
            <a:endParaRPr lang="en-US" sz="3600" dirty="0">
              <a:solidFill>
                <a:srgbClr val="0070C0"/>
              </a:solidFill>
            </a:endParaRPr>
          </a:p>
        </p:txBody>
      </p:sp>
    </p:spTree>
    <p:extLst>
      <p:ext uri="{BB962C8B-B14F-4D97-AF65-F5344CB8AC3E}">
        <p14:creationId xmlns:p14="http://schemas.microsoft.com/office/powerpoint/2010/main" val="84617129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905000"/>
            <a:ext cx="8229600" cy="4102291"/>
          </a:xfrm>
        </p:spPr>
        <p:txBody>
          <a:bodyPr>
            <a:normAutofit/>
          </a:bodyPr>
          <a:lstStyle/>
          <a:p>
            <a:r>
              <a:rPr lang="en-US" sz="3600" dirty="0" err="1" smtClean="0"/>
              <a:t>Algoritma</a:t>
            </a:r>
            <a:r>
              <a:rPr lang="en-US" sz="3600" dirty="0" smtClean="0"/>
              <a:t> </a:t>
            </a:r>
            <a:r>
              <a:rPr lang="en-US" sz="3600" dirty="0" err="1" smtClean="0"/>
              <a:t>dan</a:t>
            </a:r>
            <a:r>
              <a:rPr lang="en-US" sz="3600" dirty="0" smtClean="0"/>
              <a:t> </a:t>
            </a:r>
            <a:r>
              <a:rPr lang="en-US" sz="3600" dirty="0" err="1" smtClean="0"/>
              <a:t>Kompleksitas</a:t>
            </a:r>
            <a:r>
              <a:rPr lang="en-US" sz="3600" dirty="0" smtClean="0"/>
              <a:t>	6SKS</a:t>
            </a:r>
          </a:p>
          <a:p>
            <a:r>
              <a:rPr lang="en-US" sz="3600" dirty="0" err="1" smtClean="0"/>
              <a:t>Sistem</a:t>
            </a:r>
            <a:r>
              <a:rPr lang="en-US" sz="3600" dirty="0" smtClean="0"/>
              <a:t> </a:t>
            </a:r>
            <a:r>
              <a:rPr lang="en-US" sz="3600" dirty="0" err="1" smtClean="0"/>
              <a:t>Operasi</a:t>
            </a:r>
            <a:r>
              <a:rPr lang="en-US" sz="3600" dirty="0" smtClean="0"/>
              <a:t>			</a:t>
            </a:r>
            <a:r>
              <a:rPr lang="id-ID" sz="3600" dirty="0" smtClean="0"/>
              <a:t>	</a:t>
            </a:r>
            <a:r>
              <a:rPr lang="en-US" sz="3600" dirty="0" smtClean="0"/>
              <a:t>3SKS</a:t>
            </a:r>
          </a:p>
          <a:p>
            <a:r>
              <a:rPr lang="en-US" sz="3600" dirty="0" err="1" smtClean="0"/>
              <a:t>Struktur</a:t>
            </a:r>
            <a:r>
              <a:rPr lang="en-US" sz="3600" dirty="0" smtClean="0"/>
              <a:t> Data				3SKS</a:t>
            </a:r>
          </a:p>
          <a:p>
            <a:r>
              <a:rPr lang="en-US" sz="3600" dirty="0" err="1" smtClean="0"/>
              <a:t>Bahasa</a:t>
            </a:r>
            <a:r>
              <a:rPr lang="en-US" sz="3600" dirty="0" smtClean="0"/>
              <a:t> </a:t>
            </a:r>
            <a:r>
              <a:rPr lang="en-US" sz="3600" dirty="0" err="1" smtClean="0"/>
              <a:t>Pemrograman</a:t>
            </a:r>
            <a:r>
              <a:rPr lang="en-US" sz="3600" dirty="0" smtClean="0"/>
              <a:t>		6SKS</a:t>
            </a:r>
          </a:p>
          <a:p>
            <a:r>
              <a:rPr lang="en-US" sz="3600" dirty="0" err="1" smtClean="0"/>
              <a:t>Interaksi</a:t>
            </a:r>
            <a:r>
              <a:rPr lang="en-US" sz="3600" dirty="0" smtClean="0"/>
              <a:t> </a:t>
            </a:r>
            <a:r>
              <a:rPr lang="en-US" sz="3600" dirty="0" err="1" smtClean="0"/>
              <a:t>Manusia</a:t>
            </a:r>
            <a:r>
              <a:rPr lang="en-US" sz="3600" dirty="0" smtClean="0"/>
              <a:t> </a:t>
            </a:r>
            <a:r>
              <a:rPr lang="en-US" sz="3600" dirty="0" err="1" smtClean="0"/>
              <a:t>Komputer</a:t>
            </a:r>
            <a:r>
              <a:rPr lang="en-US" sz="3600" dirty="0" smtClean="0"/>
              <a:t>	3SKS</a:t>
            </a:r>
          </a:p>
          <a:p>
            <a:r>
              <a:rPr lang="en-US" sz="3600" b="1" dirty="0" smtClean="0">
                <a:solidFill>
                  <a:srgbClr val="0070C0"/>
                </a:solidFill>
              </a:rPr>
              <a:t>TOTAL						21SKS</a:t>
            </a:r>
          </a:p>
          <a:p>
            <a:endParaRPr lang="en-US" sz="4000" dirty="0"/>
          </a:p>
        </p:txBody>
      </p:sp>
      <p:sp>
        <p:nvSpPr>
          <p:cNvPr id="4" name="Title 1"/>
          <p:cNvSpPr>
            <a:spLocks noGrp="1"/>
          </p:cNvSpPr>
          <p:nvPr>
            <p:ph type="title"/>
          </p:nvPr>
        </p:nvSpPr>
        <p:spPr>
          <a:xfrm>
            <a:off x="457200" y="381000"/>
            <a:ext cx="8229600" cy="1143000"/>
          </a:xfrm>
        </p:spPr>
        <p:txBody>
          <a:bodyPr/>
          <a:lstStyle/>
          <a:p>
            <a:r>
              <a:rPr lang="en-US" dirty="0" smtClean="0">
                <a:solidFill>
                  <a:srgbClr val="0070C0"/>
                </a:solidFill>
              </a:rPr>
              <a:t>PENGETAHUAN DASAR ILKOM</a:t>
            </a:r>
            <a:endParaRPr lang="en-US" dirty="0">
              <a:solidFill>
                <a:srgbClr val="0070C0"/>
              </a:solidFill>
            </a:endParaRPr>
          </a:p>
        </p:txBody>
      </p:sp>
    </p:spTree>
    <p:extLst>
      <p:ext uri="{BB962C8B-B14F-4D97-AF65-F5344CB8AC3E}">
        <p14:creationId xmlns:p14="http://schemas.microsoft.com/office/powerpoint/2010/main" val="405977795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a:bodyPr>
          <a:lstStyle/>
          <a:p>
            <a:r>
              <a:rPr lang="en-US" sz="4000" dirty="0" err="1" smtClean="0"/>
              <a:t>Sistem</a:t>
            </a:r>
            <a:r>
              <a:rPr lang="en-US" sz="4000" dirty="0" smtClean="0"/>
              <a:t> </a:t>
            </a:r>
            <a:r>
              <a:rPr lang="en-US" sz="4000" dirty="0" err="1" smtClean="0"/>
              <a:t>Informasi</a:t>
            </a:r>
            <a:r>
              <a:rPr lang="en-US" sz="4000" dirty="0" smtClean="0"/>
              <a:t>		3SKS</a:t>
            </a:r>
          </a:p>
          <a:p>
            <a:r>
              <a:rPr lang="en-US" sz="4000" dirty="0" err="1" smtClean="0"/>
              <a:t>Rekayasa</a:t>
            </a:r>
            <a:r>
              <a:rPr lang="en-US" sz="4000" dirty="0" smtClean="0"/>
              <a:t> Per. </a:t>
            </a:r>
            <a:r>
              <a:rPr lang="en-US" sz="4000" dirty="0" err="1" smtClean="0"/>
              <a:t>Lunak</a:t>
            </a:r>
            <a:r>
              <a:rPr lang="en-US" sz="4000" dirty="0" smtClean="0"/>
              <a:t>	3SKS</a:t>
            </a:r>
          </a:p>
          <a:p>
            <a:r>
              <a:rPr lang="en-US" sz="4000" dirty="0" smtClean="0"/>
              <a:t>Database				3SKS</a:t>
            </a:r>
          </a:p>
          <a:p>
            <a:r>
              <a:rPr lang="en-US" sz="4000" dirty="0" smtClean="0"/>
              <a:t>Software Development 	3SKS</a:t>
            </a:r>
          </a:p>
          <a:p>
            <a:r>
              <a:rPr lang="en-US" sz="4000" b="1" dirty="0" smtClean="0">
                <a:solidFill>
                  <a:srgbClr val="0070C0"/>
                </a:solidFill>
              </a:rPr>
              <a:t>TOTAL					12SKS</a:t>
            </a:r>
          </a:p>
          <a:p>
            <a:endParaRPr lang="en-US" sz="4400" dirty="0"/>
          </a:p>
        </p:txBody>
      </p:sp>
      <p:sp>
        <p:nvSpPr>
          <p:cNvPr id="4" name="Title 1"/>
          <p:cNvSpPr>
            <a:spLocks noGrp="1"/>
          </p:cNvSpPr>
          <p:nvPr>
            <p:ph type="title"/>
          </p:nvPr>
        </p:nvSpPr>
        <p:spPr/>
        <p:txBody>
          <a:bodyPr>
            <a:normAutofit/>
          </a:bodyPr>
          <a:lstStyle/>
          <a:p>
            <a:r>
              <a:rPr lang="en-US" sz="3200" dirty="0" smtClean="0">
                <a:solidFill>
                  <a:srgbClr val="0070C0"/>
                </a:solidFill>
              </a:rPr>
              <a:t>PENGETAHUAN PENGEMBANGAN SISTEM</a:t>
            </a:r>
            <a:endParaRPr lang="en-US" sz="3200" dirty="0">
              <a:solidFill>
                <a:srgbClr val="0070C0"/>
              </a:solidFill>
            </a:endParaRPr>
          </a:p>
        </p:txBody>
      </p:sp>
    </p:spTree>
    <p:extLst>
      <p:ext uri="{BB962C8B-B14F-4D97-AF65-F5344CB8AC3E}">
        <p14:creationId xmlns:p14="http://schemas.microsoft.com/office/powerpoint/2010/main" val="49185637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905000"/>
            <a:ext cx="9144000" cy="2971800"/>
          </a:xfrm>
        </p:spPr>
        <p:txBody>
          <a:bodyPr>
            <a:normAutofit/>
          </a:bodyPr>
          <a:lstStyle/>
          <a:p>
            <a:r>
              <a:rPr lang="en-US" sz="3200" dirty="0" err="1" smtClean="0"/>
              <a:t>Organisasi</a:t>
            </a:r>
            <a:r>
              <a:rPr lang="en-US" sz="3200" dirty="0" smtClean="0"/>
              <a:t>  &amp; </a:t>
            </a:r>
            <a:r>
              <a:rPr lang="en-US" sz="3200" dirty="0" err="1" smtClean="0"/>
              <a:t>Arsitektur</a:t>
            </a:r>
            <a:r>
              <a:rPr lang="en-US" sz="3200" dirty="0" smtClean="0"/>
              <a:t> </a:t>
            </a:r>
            <a:r>
              <a:rPr lang="en-US" sz="3200" dirty="0" err="1" smtClean="0"/>
              <a:t>Komputer</a:t>
            </a:r>
            <a:r>
              <a:rPr lang="en-US" sz="3200" dirty="0" smtClean="0"/>
              <a:t>	3SKS</a:t>
            </a:r>
          </a:p>
          <a:p>
            <a:r>
              <a:rPr lang="en-US" sz="3200" dirty="0" err="1" smtClean="0"/>
              <a:t>Jaringan</a:t>
            </a:r>
            <a:r>
              <a:rPr lang="en-US" sz="3200" dirty="0" smtClean="0"/>
              <a:t> </a:t>
            </a:r>
            <a:r>
              <a:rPr lang="en-US" sz="3200" dirty="0" err="1" smtClean="0"/>
              <a:t>Komputer</a:t>
            </a:r>
            <a:r>
              <a:rPr lang="en-US" sz="3200" dirty="0" smtClean="0"/>
              <a:t> &amp; </a:t>
            </a:r>
            <a:r>
              <a:rPr lang="en-US" sz="3200" dirty="0" err="1" smtClean="0"/>
              <a:t>Komdat</a:t>
            </a:r>
            <a:r>
              <a:rPr lang="en-US" sz="3200" dirty="0" smtClean="0"/>
              <a:t>		3SKS</a:t>
            </a:r>
          </a:p>
          <a:p>
            <a:r>
              <a:rPr lang="en-US" sz="3200" dirty="0" err="1" smtClean="0"/>
              <a:t>Sistem</a:t>
            </a:r>
            <a:r>
              <a:rPr lang="en-US" sz="3200" dirty="0" smtClean="0"/>
              <a:t> </a:t>
            </a:r>
            <a:r>
              <a:rPr lang="en-US" sz="3200" dirty="0" err="1" smtClean="0"/>
              <a:t>Keamanan</a:t>
            </a:r>
            <a:r>
              <a:rPr lang="en-US" sz="3200" dirty="0" smtClean="0"/>
              <a:t> </a:t>
            </a:r>
            <a:r>
              <a:rPr lang="en-US" sz="3200" dirty="0" err="1" smtClean="0"/>
              <a:t>jaringan</a:t>
            </a:r>
            <a:r>
              <a:rPr lang="en-US" sz="3200" dirty="0" smtClean="0"/>
              <a:t>		3SKS</a:t>
            </a:r>
          </a:p>
          <a:p>
            <a:r>
              <a:rPr lang="en-US" sz="3200" b="1" dirty="0" smtClean="0">
                <a:solidFill>
                  <a:srgbClr val="0070C0"/>
                </a:solidFill>
              </a:rPr>
              <a:t>TOTAL		</a:t>
            </a:r>
            <a:r>
              <a:rPr lang="en-US" sz="4000" b="1" dirty="0" smtClean="0">
                <a:solidFill>
                  <a:srgbClr val="0070C0"/>
                </a:solidFill>
              </a:rPr>
              <a:t>				9SKS</a:t>
            </a:r>
            <a:endParaRPr lang="en-US" sz="4000" b="1" dirty="0">
              <a:solidFill>
                <a:srgbClr val="0070C0"/>
              </a:solidFill>
            </a:endParaRPr>
          </a:p>
        </p:txBody>
      </p:sp>
      <p:sp>
        <p:nvSpPr>
          <p:cNvPr id="4" name="Title 1"/>
          <p:cNvSpPr>
            <a:spLocks noGrp="1"/>
          </p:cNvSpPr>
          <p:nvPr>
            <p:ph type="title"/>
          </p:nvPr>
        </p:nvSpPr>
        <p:spPr/>
        <p:txBody>
          <a:bodyPr/>
          <a:lstStyle/>
          <a:p>
            <a:r>
              <a:rPr lang="en-US" dirty="0"/>
              <a:t> </a:t>
            </a:r>
            <a:r>
              <a:rPr lang="en-US" dirty="0" smtClean="0">
                <a:solidFill>
                  <a:srgbClr val="0070C0"/>
                </a:solidFill>
              </a:rPr>
              <a:t>PENGETAHUAN HARDWARE</a:t>
            </a:r>
            <a:endParaRPr lang="en-US" dirty="0">
              <a:solidFill>
                <a:srgbClr val="0070C0"/>
              </a:solidFill>
            </a:endParaRPr>
          </a:p>
        </p:txBody>
      </p:sp>
    </p:spTree>
    <p:extLst>
      <p:ext uri="{BB962C8B-B14F-4D97-AF65-F5344CB8AC3E}">
        <p14:creationId xmlns:p14="http://schemas.microsoft.com/office/powerpoint/2010/main" val="139429581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04800" y="1828800"/>
            <a:ext cx="8610600" cy="4178491"/>
          </a:xfrm>
        </p:spPr>
        <p:txBody>
          <a:bodyPr>
            <a:normAutofit/>
          </a:bodyPr>
          <a:lstStyle/>
          <a:p>
            <a:r>
              <a:rPr lang="en-US" dirty="0" smtClean="0"/>
              <a:t>ARTIFICIAL INTELLIGENCE			3SKS</a:t>
            </a:r>
          </a:p>
          <a:p>
            <a:r>
              <a:rPr lang="en-US" dirty="0" smtClean="0"/>
              <a:t>COMPUTATIONAL SCIENCE			3SKS</a:t>
            </a:r>
          </a:p>
          <a:p>
            <a:r>
              <a:rPr lang="en-US" dirty="0" smtClean="0"/>
              <a:t>GRAPHICS DAN VISUALIZATION		3SKS</a:t>
            </a:r>
          </a:p>
          <a:p>
            <a:r>
              <a:rPr lang="en-US" dirty="0" smtClean="0"/>
              <a:t>SISTEM JARINGAN DAN KOMUNIKASI	3SKS</a:t>
            </a:r>
          </a:p>
          <a:p>
            <a:r>
              <a:rPr lang="en-US" dirty="0" smtClean="0"/>
              <a:t>MANAGEMENT INFORMATION			3SKS</a:t>
            </a:r>
          </a:p>
          <a:p>
            <a:pPr>
              <a:buNone/>
            </a:pPr>
            <a:endParaRPr lang="en-US" dirty="0" smtClean="0"/>
          </a:p>
          <a:p>
            <a:r>
              <a:rPr lang="en-US" b="1" dirty="0" smtClean="0">
                <a:solidFill>
                  <a:srgbClr val="0070C0"/>
                </a:solidFill>
              </a:rPr>
              <a:t>TOTAL							3SKS</a:t>
            </a:r>
          </a:p>
          <a:p>
            <a:endParaRPr lang="en-US" dirty="0" smtClean="0"/>
          </a:p>
          <a:p>
            <a:endParaRPr lang="en-US" dirty="0"/>
          </a:p>
        </p:txBody>
      </p:sp>
      <p:sp>
        <p:nvSpPr>
          <p:cNvPr id="4" name="Title 1"/>
          <p:cNvSpPr>
            <a:spLocks noGrp="1"/>
          </p:cNvSpPr>
          <p:nvPr>
            <p:ph type="title"/>
          </p:nvPr>
        </p:nvSpPr>
        <p:spPr/>
        <p:txBody>
          <a:bodyPr>
            <a:normAutofit fontScale="90000"/>
          </a:bodyPr>
          <a:lstStyle/>
          <a:p>
            <a:pPr algn="ctr"/>
            <a:r>
              <a:rPr lang="en-US" sz="3200" dirty="0" smtClean="0">
                <a:solidFill>
                  <a:srgbClr val="0070C0"/>
                </a:solidFill>
              </a:rPr>
              <a:t>MINIMAL 1 MK FOKUS PENGETAHUAN ILKOM/TEK.INFORMATIKA</a:t>
            </a:r>
            <a:endParaRPr lang="en-US" sz="3200" dirty="0">
              <a:solidFill>
                <a:srgbClr val="0070C0"/>
              </a:solidFill>
            </a:endParaRPr>
          </a:p>
        </p:txBody>
      </p:sp>
    </p:spTree>
    <p:extLst>
      <p:ext uri="{BB962C8B-B14F-4D97-AF65-F5344CB8AC3E}">
        <p14:creationId xmlns:p14="http://schemas.microsoft.com/office/powerpoint/2010/main" val="301626174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solidFill>
                  <a:srgbClr val="0070C0"/>
                </a:solidFill>
              </a:rPr>
              <a:t>TOTAL KURIKULUM MINIMAL</a:t>
            </a:r>
            <a:endParaRPr lang="en-US" dirty="0">
              <a:solidFill>
                <a:srgbClr val="0070C0"/>
              </a:solidFill>
            </a:endParaRPr>
          </a:p>
        </p:txBody>
      </p:sp>
      <p:sp>
        <p:nvSpPr>
          <p:cNvPr id="5" name="Content Placeholder 2"/>
          <p:cNvSpPr>
            <a:spLocks noGrp="1"/>
          </p:cNvSpPr>
          <p:nvPr>
            <p:ph idx="1"/>
          </p:nvPr>
        </p:nvSpPr>
        <p:spPr>
          <a:xfrm>
            <a:off x="457200" y="1295400"/>
            <a:ext cx="8229600" cy="5257800"/>
          </a:xfrm>
        </p:spPr>
        <p:txBody>
          <a:bodyPr>
            <a:normAutofit fontScale="85000" lnSpcReduction="10000"/>
          </a:bodyPr>
          <a:lstStyle/>
          <a:p>
            <a:r>
              <a:rPr lang="en-US" dirty="0" smtClean="0"/>
              <a:t>PENG. DASAR MATEMATIKA			18SKS</a:t>
            </a:r>
          </a:p>
          <a:p>
            <a:r>
              <a:rPr lang="en-US" dirty="0" smtClean="0"/>
              <a:t>PENG. DASAR ILKOM				21SKS</a:t>
            </a:r>
          </a:p>
          <a:p>
            <a:r>
              <a:rPr lang="en-US" dirty="0" smtClean="0"/>
              <a:t>PENG. PENGEMBANGAN SISTEM		12SKS</a:t>
            </a:r>
          </a:p>
          <a:p>
            <a:r>
              <a:rPr lang="en-US" dirty="0" smtClean="0"/>
              <a:t>PENG. HARDWARE			  	 9SKS</a:t>
            </a:r>
          </a:p>
          <a:p>
            <a:r>
              <a:rPr lang="en-US" dirty="0" smtClean="0"/>
              <a:t>FOKUS KNOWLEDGE ILKOM			 3SKS</a:t>
            </a:r>
          </a:p>
          <a:p>
            <a:pPr>
              <a:buNone/>
            </a:pPr>
            <a:endParaRPr lang="en-US" dirty="0"/>
          </a:p>
          <a:p>
            <a:pPr>
              <a:buNone/>
            </a:pPr>
            <a:r>
              <a:rPr lang="en-US" dirty="0" smtClean="0">
                <a:solidFill>
                  <a:srgbClr val="0070C0"/>
                </a:solidFill>
              </a:rPr>
              <a:t>TOTAL KURIKULUM MINIMAL			63 (44%)</a:t>
            </a:r>
          </a:p>
          <a:p>
            <a:pPr>
              <a:buNone/>
            </a:pPr>
            <a:r>
              <a:rPr lang="en-US" dirty="0" smtClean="0">
                <a:solidFill>
                  <a:srgbClr val="0070C0"/>
                </a:solidFill>
              </a:rPr>
              <a:t>WAJIB NASIONAL					14 (10%)</a:t>
            </a:r>
          </a:p>
          <a:p>
            <a:pPr>
              <a:buNone/>
            </a:pPr>
            <a:r>
              <a:rPr lang="en-US" dirty="0" smtClean="0">
                <a:solidFill>
                  <a:srgbClr val="0070C0"/>
                </a:solidFill>
              </a:rPr>
              <a:t>KURIKULUM LOKAL PT				67 (46%)</a:t>
            </a:r>
          </a:p>
          <a:p>
            <a:pPr>
              <a:buNone/>
            </a:pPr>
            <a:r>
              <a:rPr lang="en-US" b="1" dirty="0" smtClean="0">
                <a:solidFill>
                  <a:srgbClr val="FF0000"/>
                </a:solidFill>
              </a:rPr>
              <a:t>TOTAL						144SKS	</a:t>
            </a:r>
            <a:r>
              <a:rPr lang="en-US" dirty="0" smtClean="0"/>
              <a:t>							</a:t>
            </a:r>
            <a:endParaRPr lang="en-US" dirty="0"/>
          </a:p>
        </p:txBody>
      </p:sp>
    </p:spTree>
    <p:extLst>
      <p:ext uri="{BB962C8B-B14F-4D97-AF65-F5344CB8AC3E}">
        <p14:creationId xmlns:p14="http://schemas.microsoft.com/office/powerpoint/2010/main" val="285978272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7195" name="Visio" r:id="rId3" imgW="10644848" imgH="7246907" progId="Visio.Drawing.11">
                  <p:embed/>
                </p:oleObj>
              </mc:Choice>
              <mc:Fallback>
                <p:oleObj name="Visio" r:id="rId3" imgW="10644848" imgH="724690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1625264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0"/>
            <a:ext cx="8229600" cy="868362"/>
          </a:xfrm>
        </p:spPr>
        <p:txBody>
          <a:bodyPr/>
          <a:lstStyle/>
          <a:p>
            <a:r>
              <a:rPr lang="id-ID" dirty="0" smtClean="0"/>
              <a:t>DAFTAR PUSTAKA</a:t>
            </a:r>
            <a:endParaRPr lang="id-ID" dirty="0"/>
          </a:p>
        </p:txBody>
      </p:sp>
      <p:sp>
        <p:nvSpPr>
          <p:cNvPr id="5" name="Content Placeholder 2"/>
          <p:cNvSpPr>
            <a:spLocks noGrp="1"/>
          </p:cNvSpPr>
          <p:nvPr>
            <p:ph idx="1"/>
          </p:nvPr>
        </p:nvSpPr>
        <p:spPr>
          <a:xfrm>
            <a:off x="467544" y="980728"/>
            <a:ext cx="8229600" cy="5715000"/>
          </a:xfrm>
        </p:spPr>
        <p:txBody>
          <a:bodyPr>
            <a:noAutofit/>
          </a:bodyPr>
          <a:lstStyle/>
          <a:p>
            <a:r>
              <a:rPr lang="en-US" sz="2200" dirty="0">
                <a:solidFill>
                  <a:srgbClr val="000000"/>
                </a:solidFill>
                <a:hlinkClick r:id="rId2"/>
              </a:rPr>
              <a:t>https://www.wiziq.com/tutorial/1342-CUPM-Curriculum-</a:t>
            </a:r>
            <a:r>
              <a:rPr lang="en-US" sz="2200" dirty="0" smtClean="0">
                <a:solidFill>
                  <a:srgbClr val="000000"/>
                </a:solidFill>
                <a:hlinkClick r:id="rId2"/>
              </a:rPr>
              <a:t>Guide</a:t>
            </a:r>
            <a:r>
              <a:rPr lang="en-US" sz="2200" dirty="0" smtClean="0">
                <a:solidFill>
                  <a:srgbClr val="000000"/>
                </a:solidFill>
              </a:rPr>
              <a:t>, </a:t>
            </a:r>
            <a:r>
              <a:rPr lang="id-ID" sz="2200" dirty="0" smtClean="0">
                <a:solidFill>
                  <a:srgbClr val="000000"/>
                </a:solidFill>
              </a:rPr>
              <a:t>CUPM-CMAA (Committee on Undergraduate Mathematics –Mathematical Association of America,  2014</a:t>
            </a:r>
          </a:p>
          <a:p>
            <a:r>
              <a:rPr lang="en-US" sz="2200" dirty="0">
                <a:solidFill>
                  <a:srgbClr val="000000"/>
                </a:solidFill>
                <a:hlinkClick r:id="rId3"/>
              </a:rPr>
              <a:t>http://www.maa.org/programs/faculty-and-departments/curriculum-department-guidelines-recommendations/</a:t>
            </a:r>
            <a:r>
              <a:rPr lang="en-US" sz="2200" dirty="0" smtClean="0">
                <a:solidFill>
                  <a:srgbClr val="000000"/>
                </a:solidFill>
                <a:hlinkClick r:id="rId3"/>
              </a:rPr>
              <a:t>cupm</a:t>
            </a:r>
            <a:endParaRPr lang="id-ID" sz="2200" dirty="0" smtClean="0">
              <a:solidFill>
                <a:srgbClr val="000000"/>
              </a:solidFill>
            </a:endParaRPr>
          </a:p>
          <a:p>
            <a:r>
              <a:rPr lang="en-US" sz="2200" dirty="0">
                <a:solidFill>
                  <a:srgbClr val="000000"/>
                </a:solidFill>
                <a:hlinkClick r:id="rId4"/>
              </a:rPr>
              <a:t>http://www.cbmsweb.org/Forum5/</a:t>
            </a:r>
            <a:r>
              <a:rPr lang="en-US" sz="2200" dirty="0" smtClean="0">
                <a:solidFill>
                  <a:srgbClr val="000000"/>
                </a:solidFill>
                <a:hlinkClick r:id="rId4"/>
              </a:rPr>
              <a:t>MAA_CUPM2015_Flyer.pdf</a:t>
            </a:r>
            <a:r>
              <a:rPr lang="en-US" sz="2200" dirty="0" smtClean="0">
                <a:solidFill>
                  <a:srgbClr val="000000"/>
                </a:solidFill>
              </a:rPr>
              <a:t>,  </a:t>
            </a:r>
            <a:r>
              <a:rPr lang="id-ID" sz="2200" dirty="0" smtClean="0">
                <a:solidFill>
                  <a:srgbClr val="000000"/>
                </a:solidFill>
              </a:rPr>
              <a:t>CUPM-MAA  draft 2015</a:t>
            </a:r>
          </a:p>
          <a:p>
            <a:r>
              <a:rPr lang="en-US" sz="2200" dirty="0">
                <a:solidFill>
                  <a:srgbClr val="000000"/>
                </a:solidFill>
                <a:hlinkClick r:id="rId5"/>
              </a:rPr>
              <a:t>http://www.siam.org/reports</a:t>
            </a:r>
            <a:r>
              <a:rPr lang="en-US" sz="2200" dirty="0" smtClean="0">
                <a:solidFill>
                  <a:srgbClr val="000000"/>
                </a:solidFill>
                <a:hlinkClick r:id="rId5"/>
              </a:rPr>
              <a:t>/</a:t>
            </a:r>
            <a:r>
              <a:rPr lang="en-US" sz="2200" dirty="0" smtClean="0">
                <a:solidFill>
                  <a:srgbClr val="000000"/>
                </a:solidFill>
              </a:rPr>
              <a:t>, SIAM </a:t>
            </a:r>
            <a:r>
              <a:rPr lang="en-US" sz="2200" dirty="0">
                <a:solidFill>
                  <a:srgbClr val="000000"/>
                </a:solidFill>
              </a:rPr>
              <a:t>Education Committee </a:t>
            </a:r>
            <a:r>
              <a:rPr lang="en-US" sz="2200" dirty="0" smtClean="0">
                <a:solidFill>
                  <a:srgbClr val="000000"/>
                </a:solidFill>
              </a:rPr>
              <a:t>Report  On Undergraduate </a:t>
            </a:r>
            <a:r>
              <a:rPr lang="en-US" sz="2200" dirty="0">
                <a:solidFill>
                  <a:srgbClr val="000000"/>
                </a:solidFill>
              </a:rPr>
              <a:t>Degree Programs in Applied </a:t>
            </a:r>
            <a:r>
              <a:rPr lang="en-US" sz="2200" dirty="0" err="1">
                <a:solidFill>
                  <a:srgbClr val="000000"/>
                </a:solidFill>
              </a:rPr>
              <a:t>MathematicsSIAM</a:t>
            </a:r>
            <a:r>
              <a:rPr lang="en-US" sz="2200" dirty="0">
                <a:solidFill>
                  <a:srgbClr val="000000"/>
                </a:solidFill>
              </a:rPr>
              <a:t> Education Committee </a:t>
            </a:r>
            <a:r>
              <a:rPr lang="en-US" sz="2200" dirty="0" smtClean="0">
                <a:solidFill>
                  <a:srgbClr val="000000"/>
                </a:solidFill>
              </a:rPr>
              <a:t>Report, May 2014</a:t>
            </a:r>
            <a:endParaRPr lang="en-US" sz="2200" dirty="0">
              <a:solidFill>
                <a:srgbClr val="000000"/>
              </a:solidFill>
            </a:endParaRPr>
          </a:p>
          <a:p>
            <a:r>
              <a:rPr lang="en-US" sz="2200" dirty="0" smtClean="0">
                <a:solidFill>
                  <a:srgbClr val="000000"/>
                </a:solidFill>
              </a:rPr>
              <a:t>On Undergraduate </a:t>
            </a:r>
            <a:r>
              <a:rPr lang="en-US" sz="2200" dirty="0">
                <a:solidFill>
                  <a:srgbClr val="000000"/>
                </a:solidFill>
              </a:rPr>
              <a:t>Degree Programs in Applied Mathematics</a:t>
            </a:r>
            <a:endParaRPr lang="es-ES" sz="2200" dirty="0" smtClean="0">
              <a:solidFill>
                <a:srgbClr val="000000"/>
              </a:solidFill>
            </a:endParaRPr>
          </a:p>
          <a:p>
            <a:pPr lvl="0"/>
            <a:r>
              <a:rPr lang="es-ES" sz="2200" dirty="0" smtClean="0">
                <a:solidFill>
                  <a:srgbClr val="000000"/>
                </a:solidFill>
              </a:rPr>
              <a:t>Computing </a:t>
            </a:r>
            <a:r>
              <a:rPr lang="es-ES" sz="2200" dirty="0" err="1">
                <a:solidFill>
                  <a:srgbClr val="000000"/>
                </a:solidFill>
              </a:rPr>
              <a:t>Curricula</a:t>
            </a:r>
            <a:r>
              <a:rPr lang="es-ES" sz="2200" dirty="0">
                <a:solidFill>
                  <a:srgbClr val="000000"/>
                </a:solidFill>
              </a:rPr>
              <a:t> 2001, 2005</a:t>
            </a:r>
            <a:r>
              <a:rPr lang="id-ID" sz="2200" dirty="0">
                <a:solidFill>
                  <a:srgbClr val="000000"/>
                </a:solidFill>
              </a:rPr>
              <a:t>, 2008</a:t>
            </a:r>
            <a:r>
              <a:rPr lang="es-ES" sz="2200" dirty="0">
                <a:solidFill>
                  <a:srgbClr val="000000"/>
                </a:solidFill>
              </a:rPr>
              <a:t> &amp; 2012, IEEE</a:t>
            </a:r>
            <a:r>
              <a:rPr lang="id-ID" sz="2200" dirty="0">
                <a:solidFill>
                  <a:srgbClr val="000000"/>
                </a:solidFill>
              </a:rPr>
              <a:t>_CS+ACM,</a:t>
            </a:r>
            <a:r>
              <a:rPr lang="es-ES" sz="2200" dirty="0">
                <a:solidFill>
                  <a:srgbClr val="000000"/>
                </a:solidFill>
              </a:rPr>
              <a:t> </a:t>
            </a:r>
            <a:r>
              <a:rPr lang="es-ES" sz="2200" dirty="0" err="1">
                <a:solidFill>
                  <a:srgbClr val="000000"/>
                </a:solidFill>
              </a:rPr>
              <a:t>Computer</a:t>
            </a:r>
            <a:r>
              <a:rPr lang="es-ES" sz="2200" dirty="0">
                <a:solidFill>
                  <a:srgbClr val="000000"/>
                </a:solidFill>
              </a:rPr>
              <a:t> </a:t>
            </a:r>
            <a:r>
              <a:rPr lang="es-ES" sz="2200" dirty="0" err="1">
                <a:solidFill>
                  <a:srgbClr val="000000"/>
                </a:solidFill>
              </a:rPr>
              <a:t>Society</a:t>
            </a:r>
            <a:r>
              <a:rPr lang="es-ES" sz="2200" dirty="0">
                <a:solidFill>
                  <a:srgbClr val="000000"/>
                </a:solidFill>
              </a:rPr>
              <a:t> </a:t>
            </a:r>
            <a:r>
              <a:rPr lang="es-ES" sz="2200" dirty="0" err="1">
                <a:solidFill>
                  <a:srgbClr val="000000"/>
                </a:solidFill>
              </a:rPr>
              <a:t>Association</a:t>
            </a:r>
            <a:r>
              <a:rPr lang="es-ES" sz="2200" dirty="0">
                <a:solidFill>
                  <a:srgbClr val="000000"/>
                </a:solidFill>
              </a:rPr>
              <a:t> </a:t>
            </a:r>
            <a:r>
              <a:rPr lang="es-ES" sz="2200" dirty="0" err="1">
                <a:solidFill>
                  <a:srgbClr val="000000"/>
                </a:solidFill>
              </a:rPr>
              <a:t>for</a:t>
            </a:r>
            <a:r>
              <a:rPr lang="es-ES" sz="2200" dirty="0">
                <a:solidFill>
                  <a:srgbClr val="000000"/>
                </a:solidFill>
              </a:rPr>
              <a:t> Computing </a:t>
            </a:r>
            <a:r>
              <a:rPr lang="es-ES" sz="2200" dirty="0" err="1">
                <a:solidFill>
                  <a:srgbClr val="000000"/>
                </a:solidFill>
              </a:rPr>
              <a:t>Machinery</a:t>
            </a:r>
            <a:r>
              <a:rPr lang="es-ES" sz="2200" dirty="0">
                <a:solidFill>
                  <a:srgbClr val="000000"/>
                </a:solidFill>
              </a:rPr>
              <a:t>.</a:t>
            </a:r>
            <a:endParaRPr lang="id-ID" sz="2200" dirty="0">
              <a:solidFill>
                <a:srgbClr val="000000"/>
              </a:solidFill>
            </a:endParaRPr>
          </a:p>
          <a:p>
            <a:pPr lvl="0"/>
            <a:r>
              <a:rPr lang="id-ID" sz="2200" dirty="0">
                <a:solidFill>
                  <a:srgbClr val="000000"/>
                </a:solidFill>
              </a:rPr>
              <a:t>Filosofi dan Struktur Kurikulum Rumpun Ilmu Informatika dan Komputer, Kelompok Kerja Pengembangan Kurikulum APTIKOM, 2009</a:t>
            </a:r>
            <a:r>
              <a:rPr lang="id-ID" sz="2200" dirty="0" smtClean="0">
                <a:solidFill>
                  <a:srgbClr val="000000"/>
                </a:solidFill>
              </a:rPr>
              <a:t>.</a:t>
            </a:r>
            <a:endParaRPr lang="id-ID" sz="2200" dirty="0">
              <a:solidFill>
                <a:srgbClr val="000000"/>
              </a:solidFill>
            </a:endParaRPr>
          </a:p>
        </p:txBody>
      </p:sp>
    </p:spTree>
    <p:extLst>
      <p:ext uri="{BB962C8B-B14F-4D97-AF65-F5344CB8AC3E}">
        <p14:creationId xmlns:p14="http://schemas.microsoft.com/office/powerpoint/2010/main" val="370998265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12776"/>
            <a:ext cx="8928992" cy="4525963"/>
          </a:xfrm>
        </p:spPr>
        <p:txBody>
          <a:bodyPr>
            <a:normAutofit/>
          </a:bodyPr>
          <a:lstStyle/>
          <a:p>
            <a:pPr lvl="0"/>
            <a:r>
              <a:rPr lang="en-US" sz="2400" u="sng" dirty="0">
                <a:hlinkClick r:id="rId2"/>
              </a:rPr>
              <a:t>http://www.amstat.org/careers/whatdostatisticiansdo.cfm</a:t>
            </a:r>
            <a:endParaRPr lang="id-ID" sz="2400" dirty="0"/>
          </a:p>
          <a:p>
            <a:pPr lvl="0"/>
            <a:r>
              <a:rPr lang="en-US" sz="2400" dirty="0"/>
              <a:t>American Statistical Association (ASA) : </a:t>
            </a:r>
            <a:r>
              <a:rPr lang="en-US" sz="2400" u="sng" dirty="0">
                <a:hlinkClick r:id="rId3"/>
              </a:rPr>
              <a:t>http://www.amstat.org/education/pdfs/BS-curriculum.pdf</a:t>
            </a:r>
            <a:endParaRPr lang="id-ID" sz="2400" dirty="0"/>
          </a:p>
          <a:p>
            <a:pPr lvl="0"/>
            <a:r>
              <a:rPr lang="id-ID" sz="2400" dirty="0"/>
              <a:t>Kurikulum Jurusan Pendidikan Matematika - KURIKULUM UNIVERSITAS PENDIDIKAN MATEMATIKA TAHUN 2012 hal. 171-173,   UPI Press, Bandung.</a:t>
            </a:r>
          </a:p>
          <a:p>
            <a:pPr lvl="0"/>
            <a:r>
              <a:rPr lang="id-ID" sz="2400" dirty="0"/>
              <a:t>KAMUS BESAR BAHASA INDONESIA , tersedia dalam </a:t>
            </a:r>
            <a:r>
              <a:rPr lang="id-ID" sz="2400" u="sng" dirty="0">
                <a:hlinkClick r:id="rId4"/>
              </a:rPr>
              <a:t>http://kamus.sabda.org/kamus  [2</a:t>
            </a:r>
            <a:r>
              <a:rPr lang="id-ID" sz="2400" dirty="0"/>
              <a:t> Nopember 2013]</a:t>
            </a:r>
          </a:p>
          <a:p>
            <a:pPr lvl="0"/>
            <a:r>
              <a:rPr lang="id-ID" sz="2400" dirty="0"/>
              <a:t>Hasil Rapat Forum Pendidikan Matematika-Dikti</a:t>
            </a:r>
          </a:p>
          <a:p>
            <a:endParaRPr lang="id-ID" sz="2400" dirty="0"/>
          </a:p>
        </p:txBody>
      </p:sp>
    </p:spTree>
    <p:extLst>
      <p:ext uri="{BB962C8B-B14F-4D97-AF65-F5344CB8AC3E}">
        <p14:creationId xmlns:p14="http://schemas.microsoft.com/office/powerpoint/2010/main" val="321117850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lvl="0"/>
            <a:r>
              <a:rPr lang="id-ID" dirty="0">
                <a:solidFill>
                  <a:srgbClr val="000000"/>
                </a:solidFill>
              </a:rPr>
              <a:t>Konsep Pengembangan Kurikulum Pendidikan Tinggi, Tim Pengembangan Kurikulum Direktorat Pembelajaran dan Kemahasiswaan DIKTI Tahun 2012                               </a:t>
            </a:r>
          </a:p>
          <a:p>
            <a:pPr lvl="0"/>
            <a:r>
              <a:rPr lang="id-ID" dirty="0">
                <a:solidFill>
                  <a:srgbClr val="000000"/>
                </a:solidFill>
              </a:rPr>
              <a:t>Sasaran Kompetensi Lulusan Rumpun Ilmu Informatika dan Komputer, Kelompok Kerja Pengembangan Kurikulum APTIKOM, 2009.</a:t>
            </a:r>
          </a:p>
          <a:p>
            <a:pPr lvl="0"/>
            <a:r>
              <a:rPr lang="en-US" dirty="0" err="1">
                <a:solidFill>
                  <a:srgbClr val="000000"/>
                </a:solidFill>
              </a:rPr>
              <a:t>Peraturan</a:t>
            </a:r>
            <a:r>
              <a:rPr lang="en-US" dirty="0">
                <a:solidFill>
                  <a:srgbClr val="000000"/>
                </a:solidFill>
              </a:rPr>
              <a:t> </a:t>
            </a:r>
            <a:r>
              <a:rPr lang="en-US" dirty="0" err="1">
                <a:solidFill>
                  <a:srgbClr val="000000"/>
                </a:solidFill>
              </a:rPr>
              <a:t>Pemerintah</a:t>
            </a:r>
            <a:r>
              <a:rPr lang="en-US" dirty="0">
                <a:solidFill>
                  <a:srgbClr val="000000"/>
                </a:solidFill>
              </a:rPr>
              <a:t> No. </a:t>
            </a:r>
            <a:r>
              <a:rPr lang="en-US" dirty="0">
                <a:solidFill>
                  <a:srgbClr val="000000"/>
                </a:solidFill>
                <a:hlinkClick r:id="rId2" tooltip="17 Tahun 2010"/>
              </a:rPr>
              <a:t>17 Tahun 2010</a:t>
            </a:r>
            <a:r>
              <a:rPr lang="en-US" dirty="0">
                <a:solidFill>
                  <a:srgbClr val="000000"/>
                </a:solidFill>
              </a:rPr>
              <a:t> </a:t>
            </a:r>
            <a:r>
              <a:rPr lang="en-US" dirty="0" err="1">
                <a:solidFill>
                  <a:srgbClr val="000000"/>
                </a:solidFill>
              </a:rPr>
              <a:t>Pasal</a:t>
            </a:r>
            <a:r>
              <a:rPr lang="en-US" dirty="0">
                <a:solidFill>
                  <a:srgbClr val="000000"/>
                </a:solidFill>
              </a:rPr>
              <a:t> 97</a:t>
            </a:r>
            <a:endParaRPr lang="id-ID" dirty="0">
              <a:solidFill>
                <a:srgbClr val="000000"/>
              </a:solidFill>
            </a:endParaRPr>
          </a:p>
          <a:p>
            <a:pPr lvl="0"/>
            <a:r>
              <a:rPr lang="en-US" dirty="0" err="1">
                <a:solidFill>
                  <a:srgbClr val="000000"/>
                </a:solidFill>
              </a:rPr>
              <a:t>Kepmendiknas</a:t>
            </a:r>
            <a:r>
              <a:rPr lang="en-US" dirty="0">
                <a:solidFill>
                  <a:srgbClr val="000000"/>
                </a:solidFill>
              </a:rPr>
              <a:t> No. </a:t>
            </a:r>
            <a:r>
              <a:rPr lang="en-US" dirty="0">
                <a:solidFill>
                  <a:srgbClr val="000000"/>
                </a:solidFill>
                <a:hlinkClick r:id="rId3" tooltip="232/U/2000"/>
              </a:rPr>
              <a:t>232/U/2000</a:t>
            </a:r>
            <a:endParaRPr lang="id-ID" dirty="0">
              <a:solidFill>
                <a:srgbClr val="000000"/>
              </a:solidFill>
            </a:endParaRPr>
          </a:p>
          <a:p>
            <a:pPr lvl="0"/>
            <a:r>
              <a:rPr lang="en-US" dirty="0" err="1">
                <a:solidFill>
                  <a:srgbClr val="000000"/>
                </a:solidFill>
              </a:rPr>
              <a:t>Kepmendiknas</a:t>
            </a:r>
            <a:r>
              <a:rPr lang="en-US" dirty="0">
                <a:solidFill>
                  <a:srgbClr val="000000"/>
                </a:solidFill>
              </a:rPr>
              <a:t> No. </a:t>
            </a:r>
            <a:r>
              <a:rPr lang="en-US" dirty="0">
                <a:solidFill>
                  <a:srgbClr val="000000"/>
                </a:solidFill>
                <a:hlinkClick r:id="rId4" tooltip="045/U/2002"/>
              </a:rPr>
              <a:t>045/U/2002</a:t>
            </a:r>
            <a:endParaRPr lang="id-ID" dirty="0">
              <a:solidFill>
                <a:srgbClr val="000000"/>
              </a:solidFill>
            </a:endParaRPr>
          </a:p>
          <a:p>
            <a:pPr lvl="0"/>
            <a:r>
              <a:rPr lang="en-US" dirty="0" err="1">
                <a:solidFill>
                  <a:srgbClr val="000000"/>
                </a:solidFill>
              </a:rPr>
              <a:t>Perpres</a:t>
            </a:r>
            <a:r>
              <a:rPr lang="en-US" dirty="0">
                <a:solidFill>
                  <a:srgbClr val="000000"/>
                </a:solidFill>
              </a:rPr>
              <a:t> No. </a:t>
            </a:r>
            <a:r>
              <a:rPr lang="en-US" dirty="0">
                <a:solidFill>
                  <a:srgbClr val="000000"/>
                </a:solidFill>
                <a:hlinkClick r:id="rId5" tooltip="08 tahun 2012"/>
              </a:rPr>
              <a:t>08 tahun 2012</a:t>
            </a:r>
            <a:r>
              <a:rPr lang="en-US" dirty="0">
                <a:solidFill>
                  <a:srgbClr val="000000"/>
                </a:solidFill>
              </a:rPr>
              <a:t> </a:t>
            </a:r>
            <a:endParaRPr lang="id-ID" dirty="0">
              <a:solidFill>
                <a:srgbClr val="000000"/>
              </a:solidFill>
            </a:endParaRPr>
          </a:p>
          <a:p>
            <a:pPr lvl="0"/>
            <a:r>
              <a:rPr lang="en-US" dirty="0">
                <a:solidFill>
                  <a:srgbClr val="000000"/>
                </a:solidFill>
              </a:rPr>
              <a:t>UU PT No. </a:t>
            </a:r>
            <a:r>
              <a:rPr lang="en-US" dirty="0">
                <a:solidFill>
                  <a:srgbClr val="000000"/>
                </a:solidFill>
                <a:hlinkClick r:id="rId6" tooltip="12 Tahun 2012"/>
              </a:rPr>
              <a:t>12 Tahun 2012 </a:t>
            </a:r>
            <a:r>
              <a:rPr lang="en-US" dirty="0">
                <a:solidFill>
                  <a:srgbClr val="000000"/>
                </a:solidFill>
              </a:rPr>
              <a:t> </a:t>
            </a:r>
            <a:r>
              <a:rPr lang="en-US" dirty="0" err="1">
                <a:solidFill>
                  <a:srgbClr val="000000"/>
                </a:solidFill>
              </a:rPr>
              <a:t>Pasal</a:t>
            </a:r>
            <a:r>
              <a:rPr lang="en-US" dirty="0">
                <a:solidFill>
                  <a:srgbClr val="000000"/>
                </a:solidFill>
              </a:rPr>
              <a:t> 29 </a:t>
            </a:r>
            <a:r>
              <a:rPr lang="en-US" dirty="0" err="1">
                <a:solidFill>
                  <a:srgbClr val="000000"/>
                </a:solidFill>
              </a:rPr>
              <a:t>ayat</a:t>
            </a:r>
            <a:r>
              <a:rPr lang="en-US" dirty="0">
                <a:solidFill>
                  <a:srgbClr val="000000"/>
                </a:solidFill>
              </a:rPr>
              <a:t> (1), (2), </a:t>
            </a:r>
            <a:r>
              <a:rPr lang="en-US" dirty="0" err="1">
                <a:solidFill>
                  <a:srgbClr val="000000"/>
                </a:solidFill>
              </a:rPr>
              <a:t>dan</a:t>
            </a:r>
            <a:r>
              <a:rPr lang="en-US" dirty="0">
                <a:solidFill>
                  <a:srgbClr val="000000"/>
                </a:solidFill>
              </a:rPr>
              <a:t> (3)</a:t>
            </a:r>
            <a:endParaRPr lang="id-ID" dirty="0">
              <a:solidFill>
                <a:srgbClr val="000000"/>
              </a:solidFill>
            </a:endParaRPr>
          </a:p>
          <a:p>
            <a:pPr lvl="0"/>
            <a:r>
              <a:rPr lang="en-US" dirty="0">
                <a:solidFill>
                  <a:srgbClr val="000000"/>
                </a:solidFill>
              </a:rPr>
              <a:t>PP No. 19 </a:t>
            </a:r>
            <a:r>
              <a:rPr lang="en-US" dirty="0" err="1">
                <a:solidFill>
                  <a:srgbClr val="000000"/>
                </a:solidFill>
              </a:rPr>
              <a:t>Tahun</a:t>
            </a:r>
            <a:r>
              <a:rPr lang="en-US" dirty="0">
                <a:solidFill>
                  <a:srgbClr val="000000"/>
                </a:solidFill>
              </a:rPr>
              <a:t> 2005 </a:t>
            </a:r>
            <a:r>
              <a:rPr lang="en-US" dirty="0" err="1">
                <a:solidFill>
                  <a:srgbClr val="000000"/>
                </a:solidFill>
              </a:rPr>
              <a:t>Pasal</a:t>
            </a:r>
            <a:r>
              <a:rPr lang="en-US" dirty="0">
                <a:solidFill>
                  <a:srgbClr val="000000"/>
                </a:solidFill>
              </a:rPr>
              <a:t> 26 </a:t>
            </a:r>
            <a:r>
              <a:rPr lang="en-US" dirty="0" err="1">
                <a:solidFill>
                  <a:srgbClr val="000000"/>
                </a:solidFill>
              </a:rPr>
              <a:t>ayat</a:t>
            </a:r>
            <a:r>
              <a:rPr lang="en-US" dirty="0">
                <a:solidFill>
                  <a:srgbClr val="000000"/>
                </a:solidFill>
              </a:rPr>
              <a:t> (4).</a:t>
            </a:r>
            <a:endParaRPr lang="id-ID" dirty="0">
              <a:solidFill>
                <a:srgbClr val="000000"/>
              </a:solidFill>
            </a:endParaRPr>
          </a:p>
          <a:p>
            <a:pPr lvl="0"/>
            <a:r>
              <a:rPr lang="en-US" dirty="0" err="1">
                <a:solidFill>
                  <a:srgbClr val="000000"/>
                </a:solidFill>
              </a:rPr>
              <a:t>Hasil</a:t>
            </a:r>
            <a:r>
              <a:rPr lang="en-US" dirty="0">
                <a:solidFill>
                  <a:srgbClr val="000000"/>
                </a:solidFill>
              </a:rPr>
              <a:t> </a:t>
            </a:r>
            <a:r>
              <a:rPr lang="en-US" dirty="0" err="1">
                <a:solidFill>
                  <a:srgbClr val="000000"/>
                </a:solidFill>
              </a:rPr>
              <a:t>Rapat</a:t>
            </a:r>
            <a:r>
              <a:rPr lang="en-US" dirty="0">
                <a:solidFill>
                  <a:srgbClr val="000000"/>
                </a:solidFill>
              </a:rPr>
              <a:t> </a:t>
            </a:r>
            <a:r>
              <a:rPr lang="en-US" dirty="0" err="1">
                <a:solidFill>
                  <a:srgbClr val="000000"/>
                </a:solidFill>
              </a:rPr>
              <a:t>IndoMS</a:t>
            </a:r>
            <a:r>
              <a:rPr lang="en-US" dirty="0">
                <a:solidFill>
                  <a:srgbClr val="000000"/>
                </a:solidFill>
              </a:rPr>
              <a:t>  di Hotel </a:t>
            </a:r>
            <a:r>
              <a:rPr lang="en-US" dirty="0" err="1">
                <a:solidFill>
                  <a:srgbClr val="000000"/>
                </a:solidFill>
              </a:rPr>
              <a:t>Bumi</a:t>
            </a:r>
            <a:r>
              <a:rPr lang="en-US" dirty="0">
                <a:solidFill>
                  <a:srgbClr val="000000"/>
                </a:solidFill>
              </a:rPr>
              <a:t> </a:t>
            </a:r>
            <a:r>
              <a:rPr lang="en-US" dirty="0" err="1">
                <a:solidFill>
                  <a:srgbClr val="000000"/>
                </a:solidFill>
              </a:rPr>
              <a:t>Sawunggaling</a:t>
            </a:r>
            <a:r>
              <a:rPr lang="en-US" dirty="0">
                <a:solidFill>
                  <a:srgbClr val="000000"/>
                </a:solidFill>
              </a:rPr>
              <a:t> 19-20 </a:t>
            </a:r>
            <a:r>
              <a:rPr lang="en-US" dirty="0" err="1">
                <a:solidFill>
                  <a:srgbClr val="000000"/>
                </a:solidFill>
              </a:rPr>
              <a:t>Oktober</a:t>
            </a:r>
            <a:r>
              <a:rPr lang="en-US" dirty="0">
                <a:solidFill>
                  <a:srgbClr val="000000"/>
                </a:solidFill>
              </a:rPr>
              <a:t> 2013.</a:t>
            </a:r>
            <a:endParaRPr lang="id-ID" dirty="0">
              <a:solidFill>
                <a:srgbClr val="000000"/>
              </a:solidFill>
            </a:endParaRPr>
          </a:p>
          <a:p>
            <a:endParaRPr lang="id-ID" dirty="0"/>
          </a:p>
          <a:p>
            <a:endParaRPr lang="en-US" dirty="0"/>
          </a:p>
        </p:txBody>
      </p:sp>
    </p:spTree>
    <p:extLst>
      <p:ext uri="{BB962C8B-B14F-4D97-AF65-F5344CB8AC3E}">
        <p14:creationId xmlns:p14="http://schemas.microsoft.com/office/powerpoint/2010/main" val="128560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686800" cy="838200"/>
          </a:xfrm>
        </p:spPr>
        <p:txBody>
          <a:bodyPr>
            <a:noAutofit/>
          </a:bodyPr>
          <a:lstStyle/>
          <a:p>
            <a:pPr algn="ctr"/>
            <a:r>
              <a:rPr lang="id-ID" sz="2400" dirty="0">
                <a:solidFill>
                  <a:srgbClr val="002060"/>
                </a:solidFill>
              </a:rPr>
              <a:t>TIM KURIKULUM PRODI </a:t>
            </a:r>
            <a:r>
              <a:rPr lang="id-ID" sz="2400" dirty="0" smtClean="0">
                <a:solidFill>
                  <a:srgbClr val="002060"/>
                </a:solidFill>
              </a:rPr>
              <a:t>S-1 PENDIDIKAN MATEMATIKA (2013)</a:t>
            </a:r>
            <a:endParaRPr lang="id-ID" sz="2400" dirty="0"/>
          </a:p>
        </p:txBody>
      </p:sp>
      <p:sp>
        <p:nvSpPr>
          <p:cNvPr id="3" name="Content Placeholder 2"/>
          <p:cNvSpPr>
            <a:spLocks noGrp="1"/>
          </p:cNvSpPr>
          <p:nvPr>
            <p:ph idx="1"/>
          </p:nvPr>
        </p:nvSpPr>
        <p:spPr/>
        <p:txBody>
          <a:bodyPr>
            <a:normAutofit lnSpcReduction="10000"/>
          </a:bodyPr>
          <a:lstStyle/>
          <a:p>
            <a:pPr lvl="0"/>
            <a:r>
              <a:rPr lang="id-ID" b="1" dirty="0"/>
              <a:t>Dr. Elah Nurlaelah (UPI)</a:t>
            </a:r>
          </a:p>
          <a:p>
            <a:r>
              <a:rPr lang="id-ID" b="1" dirty="0"/>
              <a:t>Dr. Ali Mahmudi (UNY)</a:t>
            </a:r>
          </a:p>
          <a:p>
            <a:pPr lvl="0"/>
            <a:r>
              <a:rPr lang="id-ID" b="1" dirty="0" smtClean="0"/>
              <a:t>Dr</a:t>
            </a:r>
            <a:r>
              <a:rPr lang="id-ID" b="1" dirty="0"/>
              <a:t>. Dadang Juandi (UPI)</a:t>
            </a:r>
          </a:p>
          <a:p>
            <a:pPr lvl="0"/>
            <a:r>
              <a:rPr lang="id-ID" b="1" dirty="0"/>
              <a:t>Prof. Dr. Zulkardi (UNSRI)</a:t>
            </a:r>
          </a:p>
          <a:p>
            <a:pPr lvl="0"/>
            <a:r>
              <a:rPr lang="id-ID" b="1" dirty="0"/>
              <a:t>Prof. Dr. Dafik (UNEJ)</a:t>
            </a:r>
          </a:p>
          <a:p>
            <a:pPr lvl="0"/>
            <a:r>
              <a:rPr lang="id-ID" b="1" dirty="0"/>
              <a:t>Prof. Dr. Yaya S. Kusumah (UPI)</a:t>
            </a:r>
          </a:p>
          <a:p>
            <a:pPr lvl="0"/>
            <a:r>
              <a:rPr lang="id-ID" b="1" dirty="0"/>
              <a:t>Dr. Ratu Ilma (UNSRI)</a:t>
            </a:r>
          </a:p>
          <a:p>
            <a:pPr lvl="0"/>
            <a:r>
              <a:rPr lang="id-ID" b="1" dirty="0" smtClean="0"/>
              <a:t>Dr. Mardiyana (UNS)</a:t>
            </a:r>
            <a:endParaRPr lang="id-ID" b="1" dirty="0"/>
          </a:p>
          <a:p>
            <a:endParaRPr lang="id-ID" dirty="0"/>
          </a:p>
        </p:txBody>
      </p:sp>
    </p:spTree>
    <p:extLst>
      <p:ext uri="{BB962C8B-B14F-4D97-AF65-F5344CB8AC3E}">
        <p14:creationId xmlns:p14="http://schemas.microsoft.com/office/powerpoint/2010/main" val="354014902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2334" y="2967335"/>
            <a:ext cx="4599337" cy="923330"/>
          </a:xfrm>
          <a:prstGeom prst="rect">
            <a:avLst/>
          </a:prstGeom>
          <a:noFill/>
        </p:spPr>
        <p:txBody>
          <a:bodyPr wrap="none" lIns="91440" tIns="45720" rIns="91440" bIns="45720">
            <a:spAutoFit/>
          </a:bodyPr>
          <a:lstStyle/>
          <a:p>
            <a:pPr algn="ctr"/>
            <a:r>
              <a:rPr lang="id-ID"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TERIMA KASIH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5030844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 </a:t>
            </a:r>
            <a:r>
              <a:rPr lang="en-US" dirty="0" err="1" smtClean="0"/>
              <a:t>kurikulum</a:t>
            </a:r>
            <a:r>
              <a:rPr lang="en-US" dirty="0" smtClean="0"/>
              <a:t> Prodi s-1 </a:t>
            </a:r>
            <a:r>
              <a:rPr lang="en-US" dirty="0" err="1" smtClean="0"/>
              <a:t>statistika</a:t>
            </a:r>
            <a:r>
              <a:rPr lang="en-US" dirty="0" smtClean="0"/>
              <a:t> (2014)</a:t>
            </a:r>
            <a:endParaRPr lang="en-US" dirty="0"/>
          </a:p>
        </p:txBody>
      </p:sp>
      <p:sp>
        <p:nvSpPr>
          <p:cNvPr id="3" name="Content Placeholder 2"/>
          <p:cNvSpPr>
            <a:spLocks noGrp="1"/>
          </p:cNvSpPr>
          <p:nvPr>
            <p:ph idx="1"/>
          </p:nvPr>
        </p:nvSpPr>
        <p:spPr/>
        <p:txBody>
          <a:bodyPr>
            <a:normAutofit fontScale="62500" lnSpcReduction="20000"/>
          </a:bodyPr>
          <a:lstStyle/>
          <a:p>
            <a:pPr lvl="0"/>
            <a:r>
              <a:rPr lang="en-AU" b="1" dirty="0" err="1"/>
              <a:t>Dr.</a:t>
            </a:r>
            <a:r>
              <a:rPr lang="en-AU" b="1" dirty="0"/>
              <a:t> </a:t>
            </a:r>
            <a:r>
              <a:rPr lang="en-AU" b="1" dirty="0" err="1"/>
              <a:t>Anang</a:t>
            </a:r>
            <a:r>
              <a:rPr lang="en-AU" b="1" dirty="0"/>
              <a:t> </a:t>
            </a:r>
            <a:r>
              <a:rPr lang="en-AU" b="1" dirty="0" err="1"/>
              <a:t>Kurnia</a:t>
            </a:r>
            <a:r>
              <a:rPr lang="en-AU" b="1" dirty="0"/>
              <a:t> (IPB)-</a:t>
            </a:r>
            <a:r>
              <a:rPr lang="en-AU" b="1" dirty="0" err="1"/>
              <a:t>Koordinator</a:t>
            </a:r>
            <a:endParaRPr lang="en-ID" dirty="0"/>
          </a:p>
          <a:p>
            <a:pPr lvl="0"/>
            <a:r>
              <a:rPr lang="en-AU" b="1" dirty="0" err="1"/>
              <a:t>Dr.</a:t>
            </a:r>
            <a:r>
              <a:rPr lang="en-AU" b="1" dirty="0"/>
              <a:t> </a:t>
            </a:r>
            <a:r>
              <a:rPr lang="en-AU" b="1" dirty="0" err="1"/>
              <a:t>Hari</a:t>
            </a:r>
            <a:r>
              <a:rPr lang="en-AU" b="1" dirty="0"/>
              <a:t> </a:t>
            </a:r>
            <a:r>
              <a:rPr lang="en-AU" b="1" dirty="0" err="1"/>
              <a:t>Wijayanto</a:t>
            </a:r>
            <a:r>
              <a:rPr lang="en-AU" b="1" dirty="0"/>
              <a:t> (IPB) </a:t>
            </a:r>
            <a:endParaRPr lang="en-ID" dirty="0"/>
          </a:p>
          <a:p>
            <a:pPr lvl="0"/>
            <a:r>
              <a:rPr lang="en-AU" b="1" dirty="0" err="1"/>
              <a:t>Prof.</a:t>
            </a:r>
            <a:r>
              <a:rPr lang="en-AU" b="1" dirty="0"/>
              <a:t> </a:t>
            </a:r>
            <a:r>
              <a:rPr lang="en-AU" b="1" dirty="0" err="1"/>
              <a:t>Dr.</a:t>
            </a:r>
            <a:r>
              <a:rPr lang="en-AU" b="1" dirty="0"/>
              <a:t> Budi </a:t>
            </a:r>
            <a:r>
              <a:rPr lang="en-AU" b="1" dirty="0" err="1"/>
              <a:t>Nurani</a:t>
            </a:r>
            <a:r>
              <a:rPr lang="en-AU" b="1" dirty="0"/>
              <a:t> R. (</a:t>
            </a:r>
            <a:r>
              <a:rPr lang="en-AU" b="1" dirty="0" err="1"/>
              <a:t>Unpad</a:t>
            </a:r>
            <a:r>
              <a:rPr lang="en-AU" b="1" dirty="0"/>
              <a:t>)</a:t>
            </a:r>
            <a:endParaRPr lang="en-ID" dirty="0"/>
          </a:p>
          <a:p>
            <a:pPr lvl="0"/>
            <a:r>
              <a:rPr lang="en-AU" b="1" dirty="0" err="1"/>
              <a:t>Dr.</a:t>
            </a:r>
            <a:r>
              <a:rPr lang="en-AU" b="1" dirty="0"/>
              <a:t> </a:t>
            </a:r>
            <a:r>
              <a:rPr lang="en-AU" b="1" dirty="0" err="1"/>
              <a:t>Gunardi</a:t>
            </a:r>
            <a:r>
              <a:rPr lang="en-AU" b="1" dirty="0"/>
              <a:t> (UGM)</a:t>
            </a:r>
            <a:endParaRPr lang="en-ID" dirty="0"/>
          </a:p>
          <a:p>
            <a:pPr lvl="0"/>
            <a:r>
              <a:rPr lang="en-AU" b="1" dirty="0" err="1"/>
              <a:t>Dr.</a:t>
            </a:r>
            <a:r>
              <a:rPr lang="en-AU" b="1" dirty="0"/>
              <a:t> M. </a:t>
            </a:r>
            <a:r>
              <a:rPr lang="en-AU" b="1" dirty="0" err="1"/>
              <a:t>Mashuri</a:t>
            </a:r>
            <a:r>
              <a:rPr lang="en-AU" b="1" dirty="0"/>
              <a:t> (ITS)</a:t>
            </a:r>
            <a:endParaRPr lang="en-ID" dirty="0"/>
          </a:p>
          <a:p>
            <a:pPr lvl="0"/>
            <a:r>
              <a:rPr lang="en-AU" b="1" dirty="0" err="1"/>
              <a:t>Dr.</a:t>
            </a:r>
            <a:r>
              <a:rPr lang="en-AU" b="1" dirty="0"/>
              <a:t> </a:t>
            </a:r>
            <a:r>
              <a:rPr lang="en-AU" b="1" dirty="0" err="1"/>
              <a:t>Dadan</a:t>
            </a:r>
            <a:r>
              <a:rPr lang="en-AU" b="1" dirty="0"/>
              <a:t> </a:t>
            </a:r>
            <a:r>
              <a:rPr lang="en-AU" b="1" dirty="0" err="1"/>
              <a:t>Kusnandar</a:t>
            </a:r>
            <a:r>
              <a:rPr lang="en-AU" b="1" dirty="0"/>
              <a:t> (</a:t>
            </a:r>
            <a:r>
              <a:rPr lang="en-AU" b="1" dirty="0" err="1"/>
              <a:t>Untan</a:t>
            </a:r>
            <a:r>
              <a:rPr lang="en-AU" b="1" dirty="0"/>
              <a:t>)</a:t>
            </a:r>
            <a:endParaRPr lang="en-ID" dirty="0"/>
          </a:p>
          <a:p>
            <a:pPr lvl="0"/>
            <a:r>
              <a:rPr lang="en-AU" b="1" dirty="0" err="1"/>
              <a:t>Dr.</a:t>
            </a:r>
            <a:r>
              <a:rPr lang="en-AU" b="1" dirty="0"/>
              <a:t> </a:t>
            </a:r>
            <a:r>
              <a:rPr lang="en-AU" b="1" dirty="0" err="1"/>
              <a:t>Suwanda</a:t>
            </a:r>
            <a:r>
              <a:rPr lang="en-AU" b="1" dirty="0"/>
              <a:t> (UNISBA)</a:t>
            </a:r>
            <a:endParaRPr lang="en-ID" dirty="0"/>
          </a:p>
          <a:p>
            <a:pPr lvl="0"/>
            <a:r>
              <a:rPr lang="en-AU" b="1" dirty="0" err="1"/>
              <a:t>Dr.</a:t>
            </a:r>
            <a:r>
              <a:rPr lang="en-AU" b="1" dirty="0"/>
              <a:t> </a:t>
            </a:r>
            <a:r>
              <a:rPr lang="en-AU" b="1" dirty="0" err="1"/>
              <a:t>Titin</a:t>
            </a:r>
            <a:r>
              <a:rPr lang="en-AU" b="1" dirty="0"/>
              <a:t> </a:t>
            </a:r>
            <a:r>
              <a:rPr lang="en-AU" b="1" dirty="0" err="1"/>
              <a:t>Siswantining</a:t>
            </a:r>
            <a:r>
              <a:rPr lang="en-AU" b="1" dirty="0"/>
              <a:t> (UI)</a:t>
            </a:r>
            <a:endParaRPr lang="en-ID" dirty="0"/>
          </a:p>
          <a:p>
            <a:pPr lvl="0"/>
            <a:r>
              <a:rPr lang="en-AU" b="1" dirty="0" err="1"/>
              <a:t>Dr.</a:t>
            </a:r>
            <a:r>
              <a:rPr lang="en-AU" b="1" dirty="0"/>
              <a:t> Abdul Kudus (UNISBA)</a:t>
            </a:r>
            <a:endParaRPr lang="en-ID" dirty="0"/>
          </a:p>
          <a:p>
            <a:pPr lvl="0"/>
            <a:r>
              <a:rPr lang="en-AU" b="1" dirty="0" err="1"/>
              <a:t>Dr.</a:t>
            </a:r>
            <a:r>
              <a:rPr lang="en-AU" b="1" dirty="0"/>
              <a:t> </a:t>
            </a:r>
            <a:r>
              <a:rPr lang="en-AU" b="1" dirty="0" err="1"/>
              <a:t>Lienda</a:t>
            </a:r>
            <a:r>
              <a:rPr lang="en-AU" b="1" dirty="0"/>
              <a:t>  </a:t>
            </a:r>
            <a:r>
              <a:rPr lang="en-AU" b="1" dirty="0" err="1"/>
              <a:t>Noviyanti</a:t>
            </a:r>
            <a:r>
              <a:rPr lang="en-AU" b="1" dirty="0"/>
              <a:t> (</a:t>
            </a:r>
            <a:r>
              <a:rPr lang="en-AU" b="1" dirty="0" err="1"/>
              <a:t>Unpad</a:t>
            </a:r>
            <a:r>
              <a:rPr lang="en-AU" b="1" dirty="0"/>
              <a:t>)</a:t>
            </a:r>
            <a:endParaRPr lang="en-ID" dirty="0"/>
          </a:p>
          <a:p>
            <a:pPr lvl="0"/>
            <a:r>
              <a:rPr lang="en-AU" b="1" dirty="0" err="1"/>
              <a:t>Dr.</a:t>
            </a:r>
            <a:r>
              <a:rPr lang="en-AU" b="1" dirty="0"/>
              <a:t> Ferry Jaya </a:t>
            </a:r>
            <a:r>
              <a:rPr lang="en-AU" b="1" dirty="0" err="1"/>
              <a:t>Permana</a:t>
            </a:r>
            <a:r>
              <a:rPr lang="en-AU" b="1" dirty="0"/>
              <a:t> (</a:t>
            </a:r>
            <a:r>
              <a:rPr lang="en-AU" b="1" dirty="0" err="1"/>
              <a:t>Unpar</a:t>
            </a:r>
            <a:r>
              <a:rPr lang="en-AU" b="1" dirty="0"/>
              <a:t>)</a:t>
            </a:r>
            <a:endParaRPr lang="en-ID" dirty="0"/>
          </a:p>
          <a:p>
            <a:pPr lvl="0"/>
            <a:r>
              <a:rPr lang="en-AU" b="1" dirty="0" err="1"/>
              <a:t>Dr.</a:t>
            </a:r>
            <a:r>
              <a:rPr lang="en-AU" b="1" dirty="0"/>
              <a:t> </a:t>
            </a:r>
            <a:r>
              <a:rPr lang="en-AU" b="1" dirty="0" err="1"/>
              <a:t>Suhartono</a:t>
            </a:r>
            <a:r>
              <a:rPr lang="en-AU" b="1" dirty="0"/>
              <a:t> (ITS)							</a:t>
            </a:r>
            <a:endParaRPr lang="en-ID" dirty="0"/>
          </a:p>
          <a:p>
            <a:pPr lvl="0"/>
            <a:r>
              <a:rPr lang="en-AU" b="1" dirty="0" err="1"/>
              <a:t>Kariyam</a:t>
            </a:r>
            <a:r>
              <a:rPr lang="en-AU" b="1" dirty="0"/>
              <a:t>, </a:t>
            </a:r>
            <a:r>
              <a:rPr lang="en-AU" b="1" dirty="0" err="1"/>
              <a:t>M.Si</a:t>
            </a:r>
            <a:r>
              <a:rPr lang="en-AU" b="1" dirty="0"/>
              <a:t>. (UII)</a:t>
            </a:r>
            <a:endParaRPr lang="en-ID" dirty="0"/>
          </a:p>
          <a:p>
            <a:pPr lvl="0"/>
            <a:r>
              <a:rPr lang="en-AU" b="1" dirty="0"/>
              <a:t>Budi </a:t>
            </a:r>
            <a:r>
              <a:rPr lang="en-AU" b="1" dirty="0" err="1"/>
              <a:t>Handoko</a:t>
            </a:r>
            <a:r>
              <a:rPr lang="en-AU" b="1" dirty="0"/>
              <a:t> , </a:t>
            </a:r>
            <a:r>
              <a:rPr lang="en-AU" b="1" dirty="0" err="1"/>
              <a:t>M.Si</a:t>
            </a:r>
            <a:r>
              <a:rPr lang="en-AU" b="1" dirty="0"/>
              <a:t>. (</a:t>
            </a:r>
            <a:r>
              <a:rPr lang="en-AU" b="1" dirty="0" err="1"/>
              <a:t>Unpad</a:t>
            </a:r>
            <a:r>
              <a:rPr lang="en-AU" b="1" dirty="0"/>
              <a:t>)</a:t>
            </a:r>
            <a:endParaRPr lang="en-ID" dirty="0"/>
          </a:p>
          <a:p>
            <a:endParaRPr lang="en-US" dirty="0"/>
          </a:p>
        </p:txBody>
      </p:sp>
    </p:spTree>
    <p:extLst>
      <p:ext uri="{BB962C8B-B14F-4D97-AF65-F5344CB8AC3E}">
        <p14:creationId xmlns:p14="http://schemas.microsoft.com/office/powerpoint/2010/main" val="39663417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01" y="188640"/>
            <a:ext cx="8686800" cy="838200"/>
          </a:xfrm>
        </p:spPr>
        <p:txBody>
          <a:bodyPr>
            <a:normAutofit fontScale="90000"/>
          </a:bodyPr>
          <a:lstStyle/>
          <a:p>
            <a:pPr algn="ctr"/>
            <a:r>
              <a:rPr lang="id-ID" dirty="0">
                <a:solidFill>
                  <a:srgbClr val="002060"/>
                </a:solidFill>
              </a:rPr>
              <a:t>TIM KURIKULUM PRODI </a:t>
            </a:r>
            <a:r>
              <a:rPr lang="id-ID" dirty="0" smtClean="0">
                <a:solidFill>
                  <a:srgbClr val="002060"/>
                </a:solidFill>
              </a:rPr>
              <a:t>S-1 STATISTIKA (2013)</a:t>
            </a:r>
            <a:endParaRPr lang="id-ID" dirty="0"/>
          </a:p>
        </p:txBody>
      </p:sp>
      <p:sp>
        <p:nvSpPr>
          <p:cNvPr id="3" name="Content Placeholder 2"/>
          <p:cNvSpPr>
            <a:spLocks noGrp="1"/>
          </p:cNvSpPr>
          <p:nvPr>
            <p:ph idx="1"/>
          </p:nvPr>
        </p:nvSpPr>
        <p:spPr/>
        <p:txBody>
          <a:bodyPr/>
          <a:lstStyle/>
          <a:p>
            <a:pPr lvl="0"/>
            <a:r>
              <a:rPr lang="id-ID" b="1" dirty="0"/>
              <a:t>Dr. </a:t>
            </a:r>
            <a:r>
              <a:rPr lang="id-ID" b="1" dirty="0" smtClean="0"/>
              <a:t>Hari Wijayanto </a:t>
            </a:r>
            <a:r>
              <a:rPr lang="id-ID" b="1" dirty="0"/>
              <a:t>(IPB)</a:t>
            </a:r>
          </a:p>
          <a:p>
            <a:r>
              <a:rPr lang="id-ID" b="1" dirty="0"/>
              <a:t>Kariyam, M.Si. (UII)</a:t>
            </a:r>
          </a:p>
          <a:p>
            <a:pPr lvl="0"/>
            <a:r>
              <a:rPr lang="id-ID" b="1" dirty="0" smtClean="0"/>
              <a:t>Dr</a:t>
            </a:r>
            <a:r>
              <a:rPr lang="id-ID" b="1" dirty="0"/>
              <a:t>. Mashuri (ITS)</a:t>
            </a:r>
          </a:p>
          <a:p>
            <a:pPr lvl="0"/>
            <a:r>
              <a:rPr lang="id-ID" b="1" dirty="0" smtClean="0"/>
              <a:t>Dr</a:t>
            </a:r>
            <a:r>
              <a:rPr lang="id-ID" b="1" dirty="0"/>
              <a:t>. Gunardi (UGM)</a:t>
            </a:r>
          </a:p>
          <a:p>
            <a:pPr lvl="0"/>
            <a:r>
              <a:rPr lang="id-ID" b="1" dirty="0"/>
              <a:t>Dr. Suwanda (UNISBA)</a:t>
            </a:r>
          </a:p>
          <a:p>
            <a:pPr lvl="0"/>
            <a:r>
              <a:rPr lang="id-ID" b="1" dirty="0"/>
              <a:t>Sudartianto, M.Si. (Unpad</a:t>
            </a:r>
            <a:r>
              <a:rPr lang="id-ID" b="1" dirty="0" smtClean="0"/>
              <a:t>)</a:t>
            </a:r>
          </a:p>
          <a:p>
            <a:pPr lvl="0"/>
            <a:r>
              <a:rPr lang="id-ID" b="1" dirty="0" smtClean="0"/>
              <a:t>Prof. Dr. Budi Nurani R. (Unpad)</a:t>
            </a:r>
          </a:p>
          <a:p>
            <a:pPr lvl="0"/>
            <a:endParaRPr lang="id-ID" b="1" dirty="0"/>
          </a:p>
          <a:p>
            <a:endParaRPr lang="id-ID" b="1" dirty="0"/>
          </a:p>
        </p:txBody>
      </p:sp>
    </p:spTree>
    <p:extLst>
      <p:ext uri="{BB962C8B-B14F-4D97-AF65-F5344CB8AC3E}">
        <p14:creationId xmlns:p14="http://schemas.microsoft.com/office/powerpoint/2010/main" val="153040451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1563</TotalTime>
  <Words>3015</Words>
  <Application>Microsoft Macintosh PowerPoint</Application>
  <PresentationFormat>On-screen Show (4:3)</PresentationFormat>
  <Paragraphs>615</Paragraphs>
  <Slides>70</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73" baseType="lpstr">
      <vt:lpstr>Trek</vt:lpstr>
      <vt:lpstr>Document</vt:lpstr>
      <vt:lpstr>Visio</vt:lpstr>
      <vt:lpstr>PowerPoint Presentation</vt:lpstr>
      <vt:lpstr>TIM KURIKULUM PRODI S-1  DARI INDOMS TAHUN  2012-2014</vt:lpstr>
      <vt:lpstr>PowerPoint Presentation</vt:lpstr>
      <vt:lpstr>Tim kurikulum Prodi s-1 matematika (2014)</vt:lpstr>
      <vt:lpstr>TIM KURIKULUM PRODI S-1 MATEMATIKA (2013)</vt:lpstr>
      <vt:lpstr>Tim kurikulum Prodi s-1 pendidikan matematika (2014)</vt:lpstr>
      <vt:lpstr>TIM KURIKULUM PRODI S-1 PENDIDIKAN MATEMATIKA (2013)</vt:lpstr>
      <vt:lpstr>Tim kurikulum Prodi s-1 statistika (2014)</vt:lpstr>
      <vt:lpstr>TIM KURIKULUM PRODI S-1 STATISTIKA (2013)</vt:lpstr>
      <vt:lpstr>Tim kurikulum Prodi s-1 ilmu komputer/teknik informatika (2014)</vt:lpstr>
      <vt:lpstr>TIM KURIKULUM PRODI S1 ILMU KOMPUTER/Teknik INFORMATIKA (2013)</vt:lpstr>
      <vt:lpstr>HIBAH mipanet 2014-PERUMUSAN NASKAH AKADEMIK KURIKULUM PENDIDIKAN TINGGI</vt:lpstr>
      <vt:lpstr>Kegiatan yang diikuti indoms dalam rangka hibah mipanet-dikti 2014</vt:lpstr>
      <vt:lpstr>Lokakarya kurikulum indoms 2014 Hotel Bumi sawunggaling  bandung, 28-29 november 2014</vt:lpstr>
      <vt:lpstr>PowerPoint Presentation</vt:lpstr>
      <vt:lpstr>PowerPoint Presentation</vt:lpstr>
      <vt:lpstr>KKNI</vt:lpstr>
      <vt:lpstr>LEARNING OUTCOME—CAPAIAN PEMBELAJARAN</vt:lpstr>
      <vt:lpstr>PELAKSANAAN KKNI</vt:lpstr>
      <vt:lpstr>Deskripsi Umum</vt:lpstr>
      <vt:lpstr>PowerPoint Presentation</vt:lpstr>
      <vt:lpstr>PowerPoint Presentation</vt:lpstr>
      <vt:lpstr>PowerPoint Presentation</vt:lpstr>
      <vt:lpstr>Perumusan naskah akademik kurikulum pendidikan tinggi  profil lulusan,  CAPAIAN PEMBELAJARAN  dan kurikulum minimal  PRODI s-1  MATEMATIKA , pendidikan matematika, statistika dan ilmukomputer  BANDUNg, 29 novemBER 2014</vt:lpstr>
      <vt:lpstr>REKOMENDASI capaian pembelajaran  DAN STRUKTUR KURIKULUM MINIMAL PRODI S-1 MATEMATIKA</vt:lpstr>
      <vt:lpstr>Profil lulusan prodi s-1 matematika</vt:lpstr>
      <vt:lpstr>PowerPoint Presentation</vt:lpstr>
      <vt:lpstr>Capaian pembelajaran kemampuan kerja (cp-kk)</vt:lpstr>
      <vt:lpstr>Capaian pembelajaran penguasaan pengetahuan (cp-pp)</vt:lpstr>
      <vt:lpstr>PowerPoint Presentation</vt:lpstr>
      <vt:lpstr>PowerPoint Presentation</vt:lpstr>
      <vt:lpstr>PowerPoint Presentation</vt:lpstr>
      <vt:lpstr>REKOMENDASI Capaian Pembelajaran  DAN STRUKTUR KURIKULUM MINIMAL PRODI S-1 PENDIDIKAN MATEMATIKA</vt:lpstr>
      <vt:lpstr>REKOMENDASI Capaian Pembelajaran  DAN STRUKTUR KURIKULUM MINIMAL PRODI S-1 PENDIDIKAN MATEMATIKA</vt:lpstr>
      <vt:lpstr>PROFIL LULUSAN S1 PENDIDIKAN MATEMATIKA</vt:lpstr>
      <vt:lpstr>PROFIL LULUSAN S1 PENDIDIKAN MATEMATIKA</vt:lpstr>
      <vt:lpstr>CAPAIAN PEMBELAJARAN PRODI S-1 PENDIDIKAN MATEMATIKA</vt:lpstr>
      <vt:lpstr>CAPAIAN PEMBELAJARAN PRODI S-1 PENDIDIKAN MATEMATIKA (lanjutan)</vt:lpstr>
      <vt:lpstr>CAPAIAN PEMBELAJARAN PRODI S-1 PENDIDIKAN MATEMATIKA (lanjutan)</vt:lpstr>
      <vt:lpstr>KURIKULUM minimal prodi s-1 pendidikan matematika</vt:lpstr>
      <vt:lpstr>PowerPoint Presentation</vt:lpstr>
      <vt:lpstr>PowerPoint Presentation</vt:lpstr>
      <vt:lpstr>REKOMENDASI Capaian pembelajaran   DAN STRUKTUR KURIKULUM MINIMAL PRODI S-1 STATISTIKA</vt:lpstr>
      <vt:lpstr>Profil lulusan prodi s-1 statistika</vt:lpstr>
      <vt:lpstr>PowerPoint Presentation</vt:lpstr>
      <vt:lpstr>Capaian pembelajaran</vt:lpstr>
      <vt:lpstr>STRUKTUR KURIKULUM MINIMAL prodi s-1 statistika</vt:lpstr>
      <vt:lpstr>PowerPoint Presentation</vt:lpstr>
      <vt:lpstr>Peta capaian pembelajaran</vt:lpstr>
      <vt:lpstr>PowerPoint Presentation</vt:lpstr>
      <vt:lpstr>REKOMENDASI Capaian Pembelajaran  DAN STRUKTUR KURIKULUM MINIMAL PRODI S-1 ILMU KOMPUTER/TEKNIK INFORMATIKA</vt:lpstr>
      <vt:lpstr>Profil Minimal Lulusan Prodi S1  Ilmu Komputer/Teknik Informatika</vt:lpstr>
      <vt:lpstr>Praktisi bidang Ilmu Komputer/Teknik Informatika</vt:lpstr>
      <vt:lpstr>Konsultan bidang Ilmu Komputer/Teknik Informatika</vt:lpstr>
      <vt:lpstr>Akademisi Bidang Ilmu Komputer/Teknik Informatika</vt:lpstr>
      <vt:lpstr>Asisten Peneliti Bidang Ilmu Komputer/Teknik Informatika</vt:lpstr>
      <vt:lpstr>CAPAIAN PEMBELAJARAN PRODI S-1 ILMU KOMPUTER/TEKNIK INFORMATIKA</vt:lpstr>
      <vt:lpstr> Penguasaan Pengetahuan </vt:lpstr>
      <vt:lpstr> STRUKTUR KURIKULUM MINIMAL PRODI S1 ILKOM/TEKNIK INFORMATIKA </vt:lpstr>
      <vt:lpstr>PENGETAHUAN DASAR MATEMATIKA</vt:lpstr>
      <vt:lpstr>PENGETAHUAN DASAR ILKOM</vt:lpstr>
      <vt:lpstr>PENGETAHUAN PENGEMBANGAN SISTEM</vt:lpstr>
      <vt:lpstr> PENGETAHUAN HARDWARE</vt:lpstr>
      <vt:lpstr>MINIMAL 1 MK FOKUS PENGETAHUAN ILKOM/TEK.INFORMATIKA</vt:lpstr>
      <vt:lpstr>TOTAL KURIKULUM MINIMAL</vt:lpstr>
      <vt:lpstr>PowerPoint Presentation</vt:lpstr>
      <vt:lpstr>DAFTAR PUSTAKA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Wawan</dc:creator>
  <cp:lastModifiedBy>MacBook Air</cp:lastModifiedBy>
  <cp:revision>73</cp:revision>
  <dcterms:created xsi:type="dcterms:W3CDTF">2013-10-19T06:30:29Z</dcterms:created>
  <dcterms:modified xsi:type="dcterms:W3CDTF">2014-12-05T01:22:54Z</dcterms:modified>
</cp:coreProperties>
</file>